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Chunk Five" panose="020B0604020202020204" charset="0"/>
      <p:regular r:id="rId15"/>
    </p:embeddedFont>
    <p:embeddedFont>
      <p:font typeface="Solway" panose="020B0604020202020204" charset="0"/>
      <p:regular r:id="rId16"/>
    </p:embeddedFont>
    <p:embeddedFont>
      <p:font typeface="Solway Bold" panose="020B0604020202020204" charset="0"/>
      <p:regular r:id="rId17"/>
    </p:embeddedFont>
    <p:embeddedFont>
      <p:font typeface="Tex Gyre Bonum Bold" panose="020B0604020202020204" charset="0"/>
      <p:regular r:id="rId18"/>
    </p:embeddedFont>
    <p:embeddedFont>
      <p:font typeface="TT Norms" panose="020B0604020202020204" charset="0"/>
      <p:regular r:id="rId19"/>
    </p:embeddedFont>
    <p:embeddedFont>
      <p:font typeface="TT Norms Bold" panose="020B0604020202020204" charset="0"/>
      <p:regular r:id="rId20"/>
    </p:embeddedFont>
    <p:embeddedFont>
      <p:font typeface="TT Norms Bold Italics" panose="020B0604020202020204" charset="0"/>
      <p:regular r:id="rId21"/>
    </p:embeddedFont>
    <p:embeddedFont>
      <p:font typeface="TT Norms Italic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6" autoAdjust="0"/>
    <p:restoredTop sz="94622" autoAdjust="0"/>
  </p:normalViewPr>
  <p:slideViewPr>
    <p:cSldViewPr>
      <p:cViewPr varScale="1">
        <p:scale>
          <a:sx n="52" d="100"/>
          <a:sy n="52" d="100"/>
        </p:scale>
        <p:origin x="912" y="-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5.svg"/><Relationship Id="rId18" Type="http://schemas.openxmlformats.org/officeDocument/2006/relationships/image" Target="../media/image11.png"/><Relationship Id="rId3" Type="http://schemas.openxmlformats.org/officeDocument/2006/relationships/image" Target="../media/image29.svg"/><Relationship Id="rId7" Type="http://schemas.openxmlformats.org/officeDocument/2006/relationships/image" Target="../media/image4.svg"/><Relationship Id="rId12" Type="http://schemas.openxmlformats.org/officeDocument/2006/relationships/image" Target="../media/image24.png"/><Relationship Id="rId17" Type="http://schemas.openxmlformats.org/officeDocument/2006/relationships/image" Target="../media/image10.svg"/><Relationship Id="rId2" Type="http://schemas.openxmlformats.org/officeDocument/2006/relationships/image" Target="../media/image2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4.svg"/><Relationship Id="rId10" Type="http://schemas.openxmlformats.org/officeDocument/2006/relationships/image" Target="../media/image7.png"/><Relationship Id="rId19" Type="http://schemas.openxmlformats.org/officeDocument/2006/relationships/image" Target="../media/image12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svg"/><Relationship Id="rId5" Type="http://schemas.openxmlformats.org/officeDocument/2006/relationships/image" Target="../media/image19.sv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svg"/><Relationship Id="rId5" Type="http://schemas.openxmlformats.org/officeDocument/2006/relationships/image" Target="../media/image19.sv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12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svg"/><Relationship Id="rId5" Type="http://schemas.openxmlformats.org/officeDocument/2006/relationships/image" Target="../media/image19.sv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svg"/><Relationship Id="rId5" Type="http://schemas.openxmlformats.org/officeDocument/2006/relationships/image" Target="../media/image19.sv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svg"/><Relationship Id="rId5" Type="http://schemas.openxmlformats.org/officeDocument/2006/relationships/image" Target="../media/image19.sv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14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3.png"/><Relationship Id="rId5" Type="http://schemas.openxmlformats.org/officeDocument/2006/relationships/image" Target="../media/image18.png"/><Relationship Id="rId10" Type="http://schemas.openxmlformats.org/officeDocument/2006/relationships/image" Target="../media/image8.svg"/><Relationship Id="rId4" Type="http://schemas.openxmlformats.org/officeDocument/2006/relationships/image" Target="../media/image10.sv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4.svg"/><Relationship Id="rId5" Type="http://schemas.openxmlformats.org/officeDocument/2006/relationships/image" Target="../media/image19.sv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5.svg"/><Relationship Id="rId5" Type="http://schemas.openxmlformats.org/officeDocument/2006/relationships/image" Target="../media/image4.sv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3702" y="-1295359"/>
            <a:ext cx="3403552" cy="9339085"/>
            <a:chOff x="0" y="0"/>
            <a:chExt cx="4538069" cy="12452114"/>
          </a:xfrm>
        </p:grpSpPr>
        <p:sp>
          <p:nvSpPr>
            <p:cNvPr id="3" name="Freeform 3"/>
            <p:cNvSpPr/>
            <p:nvPr/>
          </p:nvSpPr>
          <p:spPr>
            <a:xfrm rot="-5400000">
              <a:off x="2252444" y="11851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7133" y="6768659"/>
              <a:ext cx="2254439" cy="2279568"/>
            </a:xfrm>
            <a:custGeom>
              <a:avLst/>
              <a:gdLst/>
              <a:ahLst/>
              <a:cxnLst/>
              <a:rect l="l" t="t" r="r" b="b"/>
              <a:pathLst>
                <a:path w="2254439" h="2279568">
                  <a:moveTo>
                    <a:pt x="0" y="0"/>
                  </a:moveTo>
                  <a:lnTo>
                    <a:pt x="2254438" y="0"/>
                  </a:lnTo>
                  <a:lnTo>
                    <a:pt x="2254438" y="2279568"/>
                  </a:lnTo>
                  <a:lnTo>
                    <a:pt x="0" y="2279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02349" r="-563" b="-109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338806" y="9048227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4" y="0"/>
                  </a:lnTo>
                  <a:lnTo>
                    <a:pt x="1121494" y="1124305"/>
                  </a:lnTo>
                  <a:lnTo>
                    <a:pt x="0" y="1124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2252444" y="2297476"/>
              <a:ext cx="2285625" cy="2291353"/>
            </a:xfrm>
            <a:custGeom>
              <a:avLst/>
              <a:gdLst/>
              <a:ahLst/>
              <a:cxnLst/>
              <a:rect l="l" t="t" r="r" b="b"/>
              <a:pathLst>
                <a:path w="2285625" h="2291353">
                  <a:moveTo>
                    <a:pt x="0" y="0"/>
                  </a:moveTo>
                  <a:lnTo>
                    <a:pt x="2285625" y="0"/>
                  </a:lnTo>
                  <a:lnTo>
                    <a:pt x="2285625" y="2291353"/>
                  </a:lnTo>
                  <a:lnTo>
                    <a:pt x="0" y="2291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5400000">
              <a:off x="-1110034" y="1110034"/>
              <a:ext cx="4473689" cy="2253621"/>
            </a:xfrm>
            <a:custGeom>
              <a:avLst/>
              <a:gdLst/>
              <a:ahLst/>
              <a:cxnLst/>
              <a:rect l="l" t="t" r="r" b="b"/>
              <a:pathLst>
                <a:path w="4473689" h="2253621">
                  <a:moveTo>
                    <a:pt x="0" y="0"/>
                  </a:moveTo>
                  <a:lnTo>
                    <a:pt x="4473689" y="0"/>
                  </a:lnTo>
                  <a:lnTo>
                    <a:pt x="4473689" y="2253621"/>
                  </a:lnTo>
                  <a:lnTo>
                    <a:pt x="0" y="2253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31539" y="4483034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5400000">
              <a:off x="2307561" y="4547091"/>
              <a:ext cx="2240111" cy="2220904"/>
            </a:xfrm>
            <a:custGeom>
              <a:avLst/>
              <a:gdLst/>
              <a:ahLst/>
              <a:cxnLst/>
              <a:rect l="l" t="t" r="r" b="b"/>
              <a:pathLst>
                <a:path w="2240111" h="2220904">
                  <a:moveTo>
                    <a:pt x="0" y="0"/>
                  </a:moveTo>
                  <a:lnTo>
                    <a:pt x="2240111" y="0"/>
                  </a:lnTo>
                  <a:lnTo>
                    <a:pt x="2240111" y="2220904"/>
                  </a:lnTo>
                  <a:lnTo>
                    <a:pt x="0" y="222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-100174" b="-171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1989" y="10172532"/>
              <a:ext cx="2279582" cy="2279582"/>
            </a:xfrm>
            <a:custGeom>
              <a:avLst/>
              <a:gdLst/>
              <a:ahLst/>
              <a:cxnLst/>
              <a:rect l="l" t="t" r="r" b="b"/>
              <a:pathLst>
                <a:path w="2279582" h="2279582">
                  <a:moveTo>
                    <a:pt x="0" y="0"/>
                  </a:moveTo>
                  <a:lnTo>
                    <a:pt x="2279582" y="0"/>
                  </a:lnTo>
                  <a:lnTo>
                    <a:pt x="2279582" y="2279582"/>
                  </a:lnTo>
                  <a:lnTo>
                    <a:pt x="0" y="2279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054289" y="7490667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42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05830" y="44477"/>
            <a:ext cx="13098266" cy="11883699"/>
          </a:xfrm>
          <a:custGeom>
            <a:avLst/>
            <a:gdLst/>
            <a:ahLst/>
            <a:cxnLst/>
            <a:rect l="l" t="t" r="r" b="b"/>
            <a:pathLst>
              <a:path w="13098266" h="11883699">
                <a:moveTo>
                  <a:pt x="0" y="0"/>
                </a:moveTo>
                <a:lnTo>
                  <a:pt x="13098266" y="0"/>
                </a:lnTo>
                <a:lnTo>
                  <a:pt x="13098266" y="11883699"/>
                </a:lnTo>
                <a:lnTo>
                  <a:pt x="0" y="118836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38000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341521" y="5342437"/>
            <a:ext cx="11662374" cy="270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 b="1">
                <a:solidFill>
                  <a:srgbClr val="020232"/>
                </a:solidFill>
                <a:latin typeface="TT Norms Bold"/>
                <a:ea typeface="TT Norms Bold"/>
                <a:cs typeface="TT Norms Bold"/>
                <a:sym typeface="TT Norms Bold"/>
              </a:rPr>
              <a:t>Mentor: Dr. Dhrubasish Bhattacharyya</a:t>
            </a:r>
          </a:p>
          <a:p>
            <a:pPr algn="ctr">
              <a:lnSpc>
                <a:spcPts val="4290"/>
              </a:lnSpc>
            </a:pPr>
            <a:endParaRPr lang="en-US" sz="3300" b="1">
              <a:solidFill>
                <a:srgbClr val="020232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ctr">
              <a:lnSpc>
                <a:spcPts val="4290"/>
              </a:lnSpc>
            </a:pPr>
            <a:r>
              <a:rPr lang="en-US" sz="3300" b="1">
                <a:solidFill>
                  <a:srgbClr val="020232"/>
                </a:solidFill>
                <a:latin typeface="TT Norms Bold"/>
                <a:ea typeface="TT Norms Bold"/>
                <a:cs typeface="TT Norms Bold"/>
                <a:sym typeface="TT Norms Bold"/>
              </a:rPr>
              <a:t>Members : </a:t>
            </a:r>
          </a:p>
          <a:p>
            <a:pPr algn="ctr">
              <a:lnSpc>
                <a:spcPts val="4290"/>
              </a:lnSpc>
            </a:pPr>
            <a:r>
              <a:rPr lang="en-US" sz="3300" b="1">
                <a:solidFill>
                  <a:srgbClr val="020232"/>
                </a:solidFill>
                <a:latin typeface="TT Norms Bold"/>
                <a:ea typeface="TT Norms Bold"/>
                <a:cs typeface="TT Norms Bold"/>
                <a:sym typeface="TT Norms Bold"/>
              </a:rPr>
              <a:t>Prince (22mc3039) | Shaunak (22mc3029)</a:t>
            </a:r>
          </a:p>
          <a:p>
            <a:pPr algn="ctr">
              <a:lnSpc>
                <a:spcPts val="4290"/>
              </a:lnSpc>
              <a:spcBef>
                <a:spcPct val="0"/>
              </a:spcBef>
            </a:pPr>
            <a:endParaRPr lang="en-US" sz="3300" b="1">
              <a:solidFill>
                <a:srgbClr val="020232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862052" y="999376"/>
            <a:ext cx="12621311" cy="101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9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20232"/>
                </a:solidFill>
                <a:latin typeface="TT Norms Bold"/>
                <a:ea typeface="TT Norms Bold"/>
                <a:cs typeface="TT Norms Bold"/>
                <a:sym typeface="TT Norms Bold"/>
              </a:rPr>
              <a:t>Airline Overbooking Optimization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51103" y="3126138"/>
            <a:ext cx="12621311" cy="10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20232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Minimizing Airline Losses with Bayesian Inference and Monte Carlo Estimators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538768" y="4495491"/>
            <a:ext cx="3441065" cy="5990352"/>
            <a:chOff x="0" y="0"/>
            <a:chExt cx="4588086" cy="7987136"/>
          </a:xfrm>
        </p:grpSpPr>
        <p:sp>
          <p:nvSpPr>
            <p:cNvPr id="17" name="Freeform 17"/>
            <p:cNvSpPr/>
            <p:nvPr/>
          </p:nvSpPr>
          <p:spPr>
            <a:xfrm rot="5400000">
              <a:off x="2302461" y="3415886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>
              <a:off x="2302461" y="5701511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5400000">
              <a:off x="16836" y="5667839"/>
              <a:ext cx="2285625" cy="2319297"/>
            </a:xfrm>
            <a:custGeom>
              <a:avLst/>
              <a:gdLst/>
              <a:ahLst/>
              <a:cxnLst/>
              <a:rect l="l" t="t" r="r" b="b"/>
              <a:pathLst>
                <a:path w="2285625" h="2319297">
                  <a:moveTo>
                    <a:pt x="0" y="0"/>
                  </a:moveTo>
                  <a:lnTo>
                    <a:pt x="2285625" y="0"/>
                  </a:lnTo>
                  <a:lnTo>
                    <a:pt x="2285625" y="2319297"/>
                  </a:lnTo>
                  <a:lnTo>
                    <a:pt x="0" y="231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05667" b="-210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1180968" y="2291582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3" y="0"/>
                  </a:lnTo>
                  <a:lnTo>
                    <a:pt x="1121493" y="1124304"/>
                  </a:lnTo>
                  <a:lnTo>
                    <a:pt x="0" y="1124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302461" y="0"/>
              <a:ext cx="2281899" cy="2281899"/>
            </a:xfrm>
            <a:custGeom>
              <a:avLst/>
              <a:gdLst/>
              <a:ahLst/>
              <a:cxnLst/>
              <a:rect l="l" t="t" r="r" b="b"/>
              <a:pathLst>
                <a:path w="2281899" h="2281899">
                  <a:moveTo>
                    <a:pt x="0" y="0"/>
                  </a:moveTo>
                  <a:lnTo>
                    <a:pt x="2281899" y="0"/>
                  </a:lnTo>
                  <a:lnTo>
                    <a:pt x="2281899" y="2281899"/>
                  </a:lnTo>
                  <a:lnTo>
                    <a:pt x="0" y="2281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3548" y="1028700"/>
            <a:ext cx="7135078" cy="4539693"/>
          </a:xfrm>
          <a:custGeom>
            <a:avLst/>
            <a:gdLst/>
            <a:ahLst/>
            <a:cxnLst/>
            <a:rect l="l" t="t" r="r" b="b"/>
            <a:pathLst>
              <a:path w="7135078" h="4539693">
                <a:moveTo>
                  <a:pt x="0" y="0"/>
                </a:moveTo>
                <a:lnTo>
                  <a:pt x="7135079" y="0"/>
                </a:lnTo>
                <a:lnTo>
                  <a:pt x="7135079" y="4539693"/>
                </a:lnTo>
                <a:lnTo>
                  <a:pt x="0" y="4539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6928" y="2700200"/>
            <a:ext cx="10003252" cy="6558100"/>
            <a:chOff x="0" y="0"/>
            <a:chExt cx="2634601" cy="17272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34601" cy="1727236"/>
            </a:xfrm>
            <a:custGeom>
              <a:avLst/>
              <a:gdLst/>
              <a:ahLst/>
              <a:cxnLst/>
              <a:rect l="l" t="t" r="r" b="b"/>
              <a:pathLst>
                <a:path w="2634601" h="1727236">
                  <a:moveTo>
                    <a:pt x="0" y="0"/>
                  </a:moveTo>
                  <a:lnTo>
                    <a:pt x="2634601" y="0"/>
                  </a:lnTo>
                  <a:lnTo>
                    <a:pt x="2634601" y="1727236"/>
                  </a:lnTo>
                  <a:lnTo>
                    <a:pt x="0" y="17272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634601" cy="17367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85825"/>
            <a:ext cx="5715283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Conclusion :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6928" y="2947809"/>
            <a:ext cx="10003252" cy="586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The peak (mode) of most posterior distributions appears to be around 0.1.</a:t>
            </a:r>
          </a:p>
          <a:p>
            <a:pPr marL="561341" lvl="1" indent="-280670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The distributions are skewed slightly to the right, meaning the mean will be slightly higher than the mode.</a:t>
            </a:r>
          </a:p>
          <a:p>
            <a:pPr marL="561341" lvl="1" indent="-280670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Simulations suggest that a 12-15% overbooking rate aligns with the expected no-show behavior.</a:t>
            </a:r>
          </a:p>
          <a:p>
            <a:pPr marL="561341" lvl="1" indent="-280670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By overbooking flights within the 12-15% range, airlines can fill seats that would otherwise remain vacant due to no-shows.</a:t>
            </a:r>
          </a:p>
          <a:p>
            <a:pPr marL="561341" lvl="1" indent="-280670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Overbooking beyond 15% increases the risk of overcompensating, leading to passenger denial and associated costs (e.g., refunds, rebooking, penalties).</a:t>
            </a:r>
          </a:p>
          <a:p>
            <a:pPr marL="561341" lvl="1" indent="-280670" algn="l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Staying within 12-15% balances the likelihood of no-shows and minimizes passenger dissatisfaction.</a:t>
            </a:r>
          </a:p>
          <a:p>
            <a:pPr marL="561341" lvl="1" indent="-280670" algn="l">
              <a:lnSpc>
                <a:spcPts val="312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Overbooking within the optimal range reduces the risk of customer frustration caused by denied boarding.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74594" y="3449464"/>
            <a:ext cx="11744689" cy="2989557"/>
          </a:xfrm>
          <a:custGeom>
            <a:avLst/>
            <a:gdLst/>
            <a:ahLst/>
            <a:cxnLst/>
            <a:rect l="l" t="t" r="r" b="b"/>
            <a:pathLst>
              <a:path w="11744689" h="2989557">
                <a:moveTo>
                  <a:pt x="0" y="0"/>
                </a:moveTo>
                <a:lnTo>
                  <a:pt x="11744689" y="0"/>
                </a:lnTo>
                <a:lnTo>
                  <a:pt x="11744689" y="2989557"/>
                </a:lnTo>
                <a:lnTo>
                  <a:pt x="0" y="2989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94564" y="4724548"/>
            <a:ext cx="5132288" cy="5899283"/>
            <a:chOff x="0" y="0"/>
            <a:chExt cx="6843051" cy="7865711"/>
          </a:xfrm>
        </p:grpSpPr>
        <p:sp>
          <p:nvSpPr>
            <p:cNvPr id="4" name="Freeform 4"/>
            <p:cNvSpPr/>
            <p:nvPr/>
          </p:nvSpPr>
          <p:spPr>
            <a:xfrm rot="5400000">
              <a:off x="2278713" y="5580086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4565207" y="1019561"/>
              <a:ext cx="2254439" cy="2279568"/>
            </a:xfrm>
            <a:custGeom>
              <a:avLst/>
              <a:gdLst/>
              <a:ahLst/>
              <a:cxnLst/>
              <a:rect l="l" t="t" r="r" b="b"/>
              <a:pathLst>
                <a:path w="2254439" h="2279568">
                  <a:moveTo>
                    <a:pt x="0" y="0"/>
                  </a:moveTo>
                  <a:lnTo>
                    <a:pt x="2254438" y="0"/>
                  </a:lnTo>
                  <a:lnTo>
                    <a:pt x="2254438" y="2279568"/>
                  </a:lnTo>
                  <a:lnTo>
                    <a:pt x="0" y="2279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02349" r="-563" b="-109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10800000">
              <a:off x="3344370" y="0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4" y="0"/>
                  </a:lnTo>
                  <a:lnTo>
                    <a:pt x="1121494" y="1124304"/>
                  </a:lnTo>
                  <a:lnTo>
                    <a:pt x="0" y="1124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291693" y="3183989"/>
              <a:ext cx="2285625" cy="2291353"/>
            </a:xfrm>
            <a:custGeom>
              <a:avLst/>
              <a:gdLst/>
              <a:ahLst/>
              <a:cxnLst/>
              <a:rect l="l" t="t" r="r" b="b"/>
              <a:pathLst>
                <a:path w="2285625" h="2291353">
                  <a:moveTo>
                    <a:pt x="0" y="0"/>
                  </a:moveTo>
                  <a:lnTo>
                    <a:pt x="2285625" y="0"/>
                  </a:lnTo>
                  <a:lnTo>
                    <a:pt x="2285625" y="2291354"/>
                  </a:lnTo>
                  <a:lnTo>
                    <a:pt x="0" y="2291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5400000">
              <a:off x="3479396" y="4409163"/>
              <a:ext cx="4473689" cy="2253621"/>
            </a:xfrm>
            <a:custGeom>
              <a:avLst/>
              <a:gdLst/>
              <a:ahLst/>
              <a:cxnLst/>
              <a:rect l="l" t="t" r="r" b="b"/>
              <a:pathLst>
                <a:path w="4473689" h="2253621">
                  <a:moveTo>
                    <a:pt x="0" y="0"/>
                  </a:moveTo>
                  <a:lnTo>
                    <a:pt x="4473689" y="0"/>
                  </a:lnTo>
                  <a:lnTo>
                    <a:pt x="4473689" y="2253621"/>
                  </a:lnTo>
                  <a:lnTo>
                    <a:pt x="0" y="2253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10800000">
              <a:off x="0" y="1317103"/>
              <a:ext cx="2279582" cy="2279582"/>
            </a:xfrm>
            <a:custGeom>
              <a:avLst/>
              <a:gdLst/>
              <a:ahLst/>
              <a:cxnLst/>
              <a:rect l="l" t="t" r="r" b="b"/>
              <a:pathLst>
                <a:path w="2279582" h="2279582">
                  <a:moveTo>
                    <a:pt x="0" y="0"/>
                  </a:moveTo>
                  <a:lnTo>
                    <a:pt x="2279582" y="0"/>
                  </a:lnTo>
                  <a:lnTo>
                    <a:pt x="2279582" y="2279582"/>
                  </a:lnTo>
                  <a:lnTo>
                    <a:pt x="0" y="2279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1353702" y="-1295359"/>
            <a:ext cx="3403552" cy="9339085"/>
            <a:chOff x="0" y="0"/>
            <a:chExt cx="4538069" cy="12452114"/>
          </a:xfrm>
        </p:grpSpPr>
        <p:sp>
          <p:nvSpPr>
            <p:cNvPr id="11" name="Freeform 11"/>
            <p:cNvSpPr/>
            <p:nvPr/>
          </p:nvSpPr>
          <p:spPr>
            <a:xfrm rot="-5400000">
              <a:off x="2252444" y="11851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47133" y="6768659"/>
              <a:ext cx="2254439" cy="2279568"/>
            </a:xfrm>
            <a:custGeom>
              <a:avLst/>
              <a:gdLst/>
              <a:ahLst/>
              <a:cxnLst/>
              <a:rect l="l" t="t" r="r" b="b"/>
              <a:pathLst>
                <a:path w="2254439" h="2279568">
                  <a:moveTo>
                    <a:pt x="0" y="0"/>
                  </a:moveTo>
                  <a:lnTo>
                    <a:pt x="2254438" y="0"/>
                  </a:lnTo>
                  <a:lnTo>
                    <a:pt x="2254438" y="2279568"/>
                  </a:lnTo>
                  <a:lnTo>
                    <a:pt x="0" y="2279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02349" r="-563" b="-1090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338806" y="9048227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4" y="0"/>
                  </a:lnTo>
                  <a:lnTo>
                    <a:pt x="1121494" y="1124305"/>
                  </a:lnTo>
                  <a:lnTo>
                    <a:pt x="0" y="1124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2252444" y="2297476"/>
              <a:ext cx="2285625" cy="2291353"/>
            </a:xfrm>
            <a:custGeom>
              <a:avLst/>
              <a:gdLst/>
              <a:ahLst/>
              <a:cxnLst/>
              <a:rect l="l" t="t" r="r" b="b"/>
              <a:pathLst>
                <a:path w="2285625" h="2291353">
                  <a:moveTo>
                    <a:pt x="0" y="0"/>
                  </a:moveTo>
                  <a:lnTo>
                    <a:pt x="2285625" y="0"/>
                  </a:lnTo>
                  <a:lnTo>
                    <a:pt x="2285625" y="2291353"/>
                  </a:lnTo>
                  <a:lnTo>
                    <a:pt x="0" y="2291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 rot="5400000">
              <a:off x="-1110034" y="1110034"/>
              <a:ext cx="4473689" cy="2253621"/>
            </a:xfrm>
            <a:custGeom>
              <a:avLst/>
              <a:gdLst/>
              <a:ahLst/>
              <a:cxnLst/>
              <a:rect l="l" t="t" r="r" b="b"/>
              <a:pathLst>
                <a:path w="4473689" h="2253621">
                  <a:moveTo>
                    <a:pt x="0" y="0"/>
                  </a:moveTo>
                  <a:lnTo>
                    <a:pt x="4473689" y="0"/>
                  </a:lnTo>
                  <a:lnTo>
                    <a:pt x="4473689" y="2253621"/>
                  </a:lnTo>
                  <a:lnTo>
                    <a:pt x="0" y="2253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5400000">
              <a:off x="31539" y="4483034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5400000">
              <a:off x="2307561" y="4547091"/>
              <a:ext cx="2240111" cy="2220904"/>
            </a:xfrm>
            <a:custGeom>
              <a:avLst/>
              <a:gdLst/>
              <a:ahLst/>
              <a:cxnLst/>
              <a:rect l="l" t="t" r="r" b="b"/>
              <a:pathLst>
                <a:path w="2240111" h="2220904">
                  <a:moveTo>
                    <a:pt x="0" y="0"/>
                  </a:moveTo>
                  <a:lnTo>
                    <a:pt x="2240111" y="0"/>
                  </a:lnTo>
                  <a:lnTo>
                    <a:pt x="2240111" y="2220904"/>
                  </a:lnTo>
                  <a:lnTo>
                    <a:pt x="0" y="2220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-100174" b="-171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1989" y="10172532"/>
              <a:ext cx="2279582" cy="2279582"/>
            </a:xfrm>
            <a:custGeom>
              <a:avLst/>
              <a:gdLst/>
              <a:ahLst/>
              <a:cxnLst/>
              <a:rect l="l" t="t" r="r" b="b"/>
              <a:pathLst>
                <a:path w="2279582" h="2279582">
                  <a:moveTo>
                    <a:pt x="0" y="0"/>
                  </a:moveTo>
                  <a:lnTo>
                    <a:pt x="2279582" y="0"/>
                  </a:lnTo>
                  <a:lnTo>
                    <a:pt x="2279582" y="2279582"/>
                  </a:lnTo>
                  <a:lnTo>
                    <a:pt x="0" y="2279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219" y="576262"/>
            <a:ext cx="16302866" cy="3040682"/>
            <a:chOff x="0" y="0"/>
            <a:chExt cx="4293759" cy="8008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93759" cy="800838"/>
            </a:xfrm>
            <a:custGeom>
              <a:avLst/>
              <a:gdLst/>
              <a:ahLst/>
              <a:cxnLst/>
              <a:rect l="l" t="t" r="r" b="b"/>
              <a:pathLst>
                <a:path w="4293759" h="800838">
                  <a:moveTo>
                    <a:pt x="14246" y="0"/>
                  </a:moveTo>
                  <a:lnTo>
                    <a:pt x="4279512" y="0"/>
                  </a:lnTo>
                  <a:cubicBezTo>
                    <a:pt x="4283291" y="0"/>
                    <a:pt x="4286914" y="1501"/>
                    <a:pt x="4289586" y="4173"/>
                  </a:cubicBezTo>
                  <a:cubicBezTo>
                    <a:pt x="4292258" y="6844"/>
                    <a:pt x="4293759" y="10468"/>
                    <a:pt x="4293759" y="14246"/>
                  </a:cubicBezTo>
                  <a:lnTo>
                    <a:pt x="4293759" y="786592"/>
                  </a:lnTo>
                  <a:cubicBezTo>
                    <a:pt x="4293759" y="790370"/>
                    <a:pt x="4292258" y="793994"/>
                    <a:pt x="4289586" y="796665"/>
                  </a:cubicBezTo>
                  <a:cubicBezTo>
                    <a:pt x="4286914" y="799337"/>
                    <a:pt x="4283291" y="800838"/>
                    <a:pt x="4279512" y="800838"/>
                  </a:cubicBezTo>
                  <a:lnTo>
                    <a:pt x="14246" y="800838"/>
                  </a:lnTo>
                  <a:cubicBezTo>
                    <a:pt x="6378" y="800838"/>
                    <a:pt x="0" y="794460"/>
                    <a:pt x="0" y="786592"/>
                  </a:cubicBezTo>
                  <a:lnTo>
                    <a:pt x="0" y="14246"/>
                  </a:lnTo>
                  <a:cubicBezTo>
                    <a:pt x="0" y="6378"/>
                    <a:pt x="6378" y="0"/>
                    <a:pt x="14246" y="0"/>
                  </a:cubicBezTo>
                  <a:close/>
                </a:path>
              </a:pathLst>
            </a:custGeom>
            <a:solidFill>
              <a:srgbClr val="E7CFB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293759" cy="829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2169638" cy="3198019"/>
            <a:chOff x="0" y="0"/>
            <a:chExt cx="3205172" cy="8422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5172" cy="842277"/>
            </a:xfrm>
            <a:custGeom>
              <a:avLst/>
              <a:gdLst/>
              <a:ahLst/>
              <a:cxnLst/>
              <a:rect l="l" t="t" r="r" b="b"/>
              <a:pathLst>
                <a:path w="3205172" h="842277">
                  <a:moveTo>
                    <a:pt x="29900" y="0"/>
                  </a:moveTo>
                  <a:lnTo>
                    <a:pt x="3175272" y="0"/>
                  </a:lnTo>
                  <a:cubicBezTo>
                    <a:pt x="3191785" y="0"/>
                    <a:pt x="3205172" y="13387"/>
                    <a:pt x="3205172" y="29900"/>
                  </a:cubicBezTo>
                  <a:lnTo>
                    <a:pt x="3205172" y="812377"/>
                  </a:lnTo>
                  <a:cubicBezTo>
                    <a:pt x="3205172" y="828890"/>
                    <a:pt x="3191785" y="842277"/>
                    <a:pt x="3175272" y="842277"/>
                  </a:cubicBezTo>
                  <a:lnTo>
                    <a:pt x="29900" y="842277"/>
                  </a:lnTo>
                  <a:cubicBezTo>
                    <a:pt x="13387" y="842277"/>
                    <a:pt x="0" y="828890"/>
                    <a:pt x="0" y="812377"/>
                  </a:cubicBezTo>
                  <a:lnTo>
                    <a:pt x="0" y="29900"/>
                  </a:lnTo>
                  <a:cubicBezTo>
                    <a:pt x="0" y="13387"/>
                    <a:pt x="13387" y="0"/>
                    <a:pt x="299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205172" cy="889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150"/>
                </a:lnSpc>
              </a:pPr>
              <a:endParaRPr dirty="0"/>
            </a:p>
            <a:p>
              <a:pPr algn="ctr">
                <a:lnSpc>
                  <a:spcPts val="5980"/>
                </a:lnSpc>
              </a:pPr>
              <a:r>
                <a:rPr lang="en-US" sz="4600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Airline overbooking is a common strategy for :</a:t>
              </a:r>
            </a:p>
            <a:p>
              <a:pPr algn="ctr">
                <a:lnSpc>
                  <a:spcPts val="2600"/>
                </a:lnSpc>
              </a:pPr>
              <a:endParaRPr lang="en-US" sz="4600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endParaRPr>
            </a:p>
            <a:p>
              <a:pPr algn="ctr">
                <a:lnSpc>
                  <a:spcPts val="2600"/>
                </a:lnSpc>
              </a:pPr>
              <a:endParaRPr lang="en-US" sz="4600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endParaRPr>
            </a:p>
            <a:p>
              <a:pPr algn="ctr">
                <a:lnSpc>
                  <a:spcPts val="26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.</a:t>
              </a:r>
            </a:p>
            <a:p>
              <a:pPr algn="ctr">
                <a:lnSpc>
                  <a:spcPts val="2600"/>
                </a:lnSpc>
              </a:pPr>
              <a:endParaRPr lang="en-US" sz="2000" b="1" dirty="0">
                <a:solidFill>
                  <a:srgbClr val="FFFFFF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7900" y="3837628"/>
            <a:ext cx="4880099" cy="4698428"/>
            <a:chOff x="0" y="0"/>
            <a:chExt cx="6506798" cy="6264571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506798" cy="6264571"/>
              <a:chOff x="0" y="0"/>
              <a:chExt cx="1285293" cy="123744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85293" cy="1237446"/>
              </a:xfrm>
              <a:custGeom>
                <a:avLst/>
                <a:gdLst/>
                <a:ahLst/>
                <a:cxnLst/>
                <a:rect l="l" t="t" r="r" b="b"/>
                <a:pathLst>
                  <a:path w="1285293" h="1237446">
                    <a:moveTo>
                      <a:pt x="39661" y="0"/>
                    </a:moveTo>
                    <a:lnTo>
                      <a:pt x="1245633" y="0"/>
                    </a:lnTo>
                    <a:cubicBezTo>
                      <a:pt x="1267537" y="0"/>
                      <a:pt x="1285293" y="17757"/>
                      <a:pt x="1285293" y="39661"/>
                    </a:cubicBezTo>
                    <a:lnTo>
                      <a:pt x="1285293" y="1197785"/>
                    </a:lnTo>
                    <a:cubicBezTo>
                      <a:pt x="1285293" y="1219689"/>
                      <a:pt x="1267537" y="1237446"/>
                      <a:pt x="1245633" y="1237446"/>
                    </a:cubicBezTo>
                    <a:lnTo>
                      <a:pt x="39661" y="1237446"/>
                    </a:lnTo>
                    <a:cubicBezTo>
                      <a:pt x="17757" y="1237446"/>
                      <a:pt x="0" y="1219689"/>
                      <a:pt x="0" y="1197785"/>
                    </a:cubicBezTo>
                    <a:lnTo>
                      <a:pt x="0" y="39661"/>
                    </a:lnTo>
                    <a:cubicBezTo>
                      <a:pt x="0" y="17757"/>
                      <a:pt x="17757" y="0"/>
                      <a:pt x="39661" y="0"/>
                    </a:cubicBezTo>
                    <a:close/>
                  </a:path>
                </a:pathLst>
              </a:custGeom>
              <a:solidFill>
                <a:srgbClr val="C6E5B3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285293" cy="12660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19"/>
                  </a:lnSpc>
                </a:pPr>
                <a:r>
                  <a:rPr lang="en-US" sz="3399" b="1">
                    <a:solidFill>
                      <a:srgbClr val="000000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Revenue Maximization: </a:t>
                </a:r>
              </a:p>
              <a:p>
                <a:pPr algn="ctr">
                  <a:lnSpc>
                    <a:spcPts val="4029"/>
                  </a:lnSpc>
                </a:pPr>
                <a:endParaRPr lang="en-US" sz="3399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endParaRPr>
              </a:p>
              <a:p>
                <a:pPr algn="ctr">
                  <a:lnSpc>
                    <a:spcPts val="4029"/>
                  </a:lnSpc>
                </a:pPr>
                <a:r>
                  <a:rPr lang="en-US" sz="3099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Offset no-show losses by maximizing seat sales</a:t>
                </a:r>
                <a:r>
                  <a:rPr lang="en-US" sz="3099">
                    <a:solidFill>
                      <a:srgbClr val="FFFFFF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.</a:t>
                </a:r>
              </a:p>
              <a:p>
                <a:pPr algn="ctr">
                  <a:lnSpc>
                    <a:spcPts val="2600"/>
                  </a:lnSpc>
                </a:pPr>
                <a:endParaRPr lang="en-US" sz="3099">
                  <a:solidFill>
                    <a:srgbClr val="FFFFFF"/>
                  </a:solidFill>
                  <a:latin typeface="TT Norms"/>
                  <a:ea typeface="TT Norms"/>
                  <a:cs typeface="TT Norms"/>
                  <a:sym typeface="TT Norms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6543" y="0"/>
              <a:ext cx="1208365" cy="1294885"/>
              <a:chOff x="0" y="0"/>
              <a:chExt cx="238689" cy="2557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238689" cy="255780"/>
              </a:xfrm>
              <a:custGeom>
                <a:avLst/>
                <a:gdLst/>
                <a:ahLst/>
                <a:cxnLst/>
                <a:rect l="l" t="t" r="r" b="b"/>
                <a:pathLst>
                  <a:path w="238689" h="255780">
                    <a:moveTo>
                      <a:pt x="119345" y="0"/>
                    </a:moveTo>
                    <a:lnTo>
                      <a:pt x="119345" y="0"/>
                    </a:lnTo>
                    <a:cubicBezTo>
                      <a:pt x="150997" y="0"/>
                      <a:pt x="181353" y="12574"/>
                      <a:pt x="203734" y="34955"/>
                    </a:cubicBezTo>
                    <a:cubicBezTo>
                      <a:pt x="226116" y="57337"/>
                      <a:pt x="238689" y="87692"/>
                      <a:pt x="238689" y="119345"/>
                    </a:cubicBezTo>
                    <a:lnTo>
                      <a:pt x="238689" y="136435"/>
                    </a:lnTo>
                    <a:cubicBezTo>
                      <a:pt x="238689" y="168087"/>
                      <a:pt x="226116" y="198443"/>
                      <a:pt x="203734" y="220825"/>
                    </a:cubicBezTo>
                    <a:cubicBezTo>
                      <a:pt x="181353" y="243206"/>
                      <a:pt x="150997" y="255780"/>
                      <a:pt x="119345" y="255780"/>
                    </a:cubicBezTo>
                    <a:lnTo>
                      <a:pt x="119345" y="255780"/>
                    </a:lnTo>
                    <a:cubicBezTo>
                      <a:pt x="87692" y="255780"/>
                      <a:pt x="57337" y="243206"/>
                      <a:pt x="34955" y="220825"/>
                    </a:cubicBezTo>
                    <a:cubicBezTo>
                      <a:pt x="12574" y="198443"/>
                      <a:pt x="0" y="168087"/>
                      <a:pt x="0" y="136435"/>
                    </a:cubicBezTo>
                    <a:lnTo>
                      <a:pt x="0" y="119345"/>
                    </a:lnTo>
                    <a:cubicBezTo>
                      <a:pt x="0" y="87692"/>
                      <a:pt x="12574" y="57337"/>
                      <a:pt x="34955" y="34955"/>
                    </a:cubicBezTo>
                    <a:cubicBezTo>
                      <a:pt x="57337" y="12574"/>
                      <a:pt x="87692" y="0"/>
                      <a:pt x="119345" y="0"/>
                    </a:cubicBezTo>
                    <a:close/>
                  </a:path>
                </a:pathLst>
              </a:custGeom>
              <a:solidFill>
                <a:srgbClr val="020232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238689" cy="2843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89"/>
                  </a:lnSpc>
                </a:pPr>
                <a:r>
                  <a:rPr lang="en-US" sz="3299" b="1">
                    <a:solidFill>
                      <a:srgbClr val="FFFFFF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1</a:t>
                </a:r>
              </a:p>
            </p:txBody>
          </p:sp>
        </p:grpSp>
      </p:grpSp>
      <p:grpSp>
        <p:nvGrpSpPr>
          <p:cNvPr id="15" name="Group 15"/>
          <p:cNvGrpSpPr/>
          <p:nvPr/>
        </p:nvGrpSpPr>
        <p:grpSpPr>
          <a:xfrm>
            <a:off x="15756714" y="4428897"/>
            <a:ext cx="3441065" cy="5990352"/>
            <a:chOff x="0" y="0"/>
            <a:chExt cx="4588086" cy="7987136"/>
          </a:xfrm>
        </p:grpSpPr>
        <p:sp>
          <p:nvSpPr>
            <p:cNvPr id="16" name="Freeform 16"/>
            <p:cNvSpPr/>
            <p:nvPr/>
          </p:nvSpPr>
          <p:spPr>
            <a:xfrm rot="5400000">
              <a:off x="2302461" y="3415886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-10800000">
              <a:off x="2302461" y="5701511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5400000">
              <a:off x="16836" y="5667839"/>
              <a:ext cx="2285625" cy="2319297"/>
            </a:xfrm>
            <a:custGeom>
              <a:avLst/>
              <a:gdLst/>
              <a:ahLst/>
              <a:cxnLst/>
              <a:rect l="l" t="t" r="r" b="b"/>
              <a:pathLst>
                <a:path w="2285625" h="2319297">
                  <a:moveTo>
                    <a:pt x="0" y="0"/>
                  </a:moveTo>
                  <a:lnTo>
                    <a:pt x="2285625" y="0"/>
                  </a:lnTo>
                  <a:lnTo>
                    <a:pt x="2285625" y="2319297"/>
                  </a:lnTo>
                  <a:lnTo>
                    <a:pt x="0" y="231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05667" b="-2100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180968" y="2291582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3" y="0"/>
                  </a:lnTo>
                  <a:lnTo>
                    <a:pt x="1121493" y="1124304"/>
                  </a:lnTo>
                  <a:lnTo>
                    <a:pt x="0" y="1124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2302461" y="0"/>
              <a:ext cx="2281899" cy="2281899"/>
            </a:xfrm>
            <a:custGeom>
              <a:avLst/>
              <a:gdLst/>
              <a:ahLst/>
              <a:cxnLst/>
              <a:rect l="l" t="t" r="r" b="b"/>
              <a:pathLst>
                <a:path w="2281899" h="2281899">
                  <a:moveTo>
                    <a:pt x="0" y="0"/>
                  </a:moveTo>
                  <a:lnTo>
                    <a:pt x="2281899" y="0"/>
                  </a:lnTo>
                  <a:lnTo>
                    <a:pt x="2281899" y="2281899"/>
                  </a:lnTo>
                  <a:lnTo>
                    <a:pt x="0" y="2281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11820691" y="3837628"/>
            <a:ext cx="5143394" cy="4698428"/>
            <a:chOff x="0" y="0"/>
            <a:chExt cx="6857859" cy="62645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6857859" cy="6264571"/>
              <a:chOff x="0" y="0"/>
              <a:chExt cx="1354639" cy="123744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354639" cy="1237446"/>
              </a:xfrm>
              <a:custGeom>
                <a:avLst/>
                <a:gdLst/>
                <a:ahLst/>
                <a:cxnLst/>
                <a:rect l="l" t="t" r="r" b="b"/>
                <a:pathLst>
                  <a:path w="1354639" h="1237446">
                    <a:moveTo>
                      <a:pt x="37630" y="0"/>
                    </a:moveTo>
                    <a:lnTo>
                      <a:pt x="1317008" y="0"/>
                    </a:lnTo>
                    <a:cubicBezTo>
                      <a:pt x="1326989" y="0"/>
                      <a:pt x="1336560" y="3965"/>
                      <a:pt x="1343617" y="11022"/>
                    </a:cubicBezTo>
                    <a:cubicBezTo>
                      <a:pt x="1350674" y="18079"/>
                      <a:pt x="1354639" y="27650"/>
                      <a:pt x="1354639" y="37630"/>
                    </a:cubicBezTo>
                    <a:lnTo>
                      <a:pt x="1354639" y="1199816"/>
                    </a:lnTo>
                    <a:cubicBezTo>
                      <a:pt x="1354639" y="1220598"/>
                      <a:pt x="1337791" y="1237446"/>
                      <a:pt x="1317008" y="1237446"/>
                    </a:cubicBezTo>
                    <a:lnTo>
                      <a:pt x="37630" y="1237446"/>
                    </a:lnTo>
                    <a:cubicBezTo>
                      <a:pt x="27650" y="1237446"/>
                      <a:pt x="18079" y="1233481"/>
                      <a:pt x="11022" y="1226424"/>
                    </a:cubicBezTo>
                    <a:cubicBezTo>
                      <a:pt x="3965" y="1219367"/>
                      <a:pt x="0" y="1209796"/>
                      <a:pt x="0" y="1199816"/>
                    </a:cubicBezTo>
                    <a:lnTo>
                      <a:pt x="0" y="37630"/>
                    </a:lnTo>
                    <a:cubicBezTo>
                      <a:pt x="0" y="27650"/>
                      <a:pt x="3965" y="18079"/>
                      <a:pt x="11022" y="11022"/>
                    </a:cubicBezTo>
                    <a:cubicBezTo>
                      <a:pt x="18079" y="3965"/>
                      <a:pt x="27650" y="0"/>
                      <a:pt x="37630" y="0"/>
                    </a:cubicBezTo>
                    <a:close/>
                  </a:path>
                </a:pathLst>
              </a:custGeom>
              <a:solidFill>
                <a:srgbClr val="C6E5B3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1354639" cy="12660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59"/>
                  </a:lnSpc>
                </a:pPr>
                <a:r>
                  <a:rPr lang="en-US" sz="3199" b="1">
                    <a:solidFill>
                      <a:srgbClr val="000000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Customer Dissatisfaction:</a:t>
                </a:r>
              </a:p>
              <a:p>
                <a:pPr algn="ctr">
                  <a:lnSpc>
                    <a:spcPts val="4029"/>
                  </a:lnSpc>
                </a:pPr>
                <a:r>
                  <a:rPr lang="en-US" sz="3099" b="1">
                    <a:solidFill>
                      <a:srgbClr val="000000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 </a:t>
                </a:r>
              </a:p>
              <a:p>
                <a:pPr algn="ctr">
                  <a:lnSpc>
                    <a:spcPts val="3640"/>
                  </a:lnSpc>
                </a:pPr>
                <a:r>
                  <a:rPr lang="en-US" sz="280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Risk of denied boarding and compensation costs</a:t>
                </a:r>
              </a:p>
              <a:p>
                <a:pPr algn="ctr">
                  <a:lnSpc>
                    <a:spcPts val="3640"/>
                  </a:lnSpc>
                </a:pPr>
                <a:endParaRPr lang="en-US" sz="28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endParaRPr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1208365" cy="1294885"/>
              <a:chOff x="0" y="0"/>
              <a:chExt cx="238689" cy="25578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8689" cy="255780"/>
              </a:xfrm>
              <a:custGeom>
                <a:avLst/>
                <a:gdLst/>
                <a:ahLst/>
                <a:cxnLst/>
                <a:rect l="l" t="t" r="r" b="b"/>
                <a:pathLst>
                  <a:path w="238689" h="255780">
                    <a:moveTo>
                      <a:pt x="119345" y="0"/>
                    </a:moveTo>
                    <a:lnTo>
                      <a:pt x="119345" y="0"/>
                    </a:lnTo>
                    <a:cubicBezTo>
                      <a:pt x="150997" y="0"/>
                      <a:pt x="181353" y="12574"/>
                      <a:pt x="203734" y="34955"/>
                    </a:cubicBezTo>
                    <a:cubicBezTo>
                      <a:pt x="226116" y="57337"/>
                      <a:pt x="238689" y="87692"/>
                      <a:pt x="238689" y="119345"/>
                    </a:cubicBezTo>
                    <a:lnTo>
                      <a:pt x="238689" y="136435"/>
                    </a:lnTo>
                    <a:cubicBezTo>
                      <a:pt x="238689" y="168087"/>
                      <a:pt x="226116" y="198443"/>
                      <a:pt x="203734" y="220825"/>
                    </a:cubicBezTo>
                    <a:cubicBezTo>
                      <a:pt x="181353" y="243206"/>
                      <a:pt x="150997" y="255780"/>
                      <a:pt x="119345" y="255780"/>
                    </a:cubicBezTo>
                    <a:lnTo>
                      <a:pt x="119345" y="255780"/>
                    </a:lnTo>
                    <a:cubicBezTo>
                      <a:pt x="87692" y="255780"/>
                      <a:pt x="57337" y="243206"/>
                      <a:pt x="34955" y="220825"/>
                    </a:cubicBezTo>
                    <a:cubicBezTo>
                      <a:pt x="12574" y="198443"/>
                      <a:pt x="0" y="168087"/>
                      <a:pt x="0" y="136435"/>
                    </a:cubicBezTo>
                    <a:lnTo>
                      <a:pt x="0" y="119345"/>
                    </a:lnTo>
                    <a:cubicBezTo>
                      <a:pt x="0" y="87692"/>
                      <a:pt x="12574" y="57337"/>
                      <a:pt x="34955" y="34955"/>
                    </a:cubicBezTo>
                    <a:cubicBezTo>
                      <a:pt x="57337" y="12574"/>
                      <a:pt x="87692" y="0"/>
                      <a:pt x="119345" y="0"/>
                    </a:cubicBezTo>
                    <a:close/>
                  </a:path>
                </a:pathLst>
              </a:custGeom>
              <a:solidFill>
                <a:srgbClr val="020232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238689" cy="2843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89"/>
                  </a:lnSpc>
                </a:pPr>
                <a:r>
                  <a:rPr lang="en-US" sz="3299" b="1">
                    <a:solidFill>
                      <a:srgbClr val="FFFFFF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3</a:t>
                </a:r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462797" y="3837628"/>
            <a:ext cx="4699710" cy="4698428"/>
            <a:chOff x="0" y="0"/>
            <a:chExt cx="6266279" cy="626457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6266279" cy="6264571"/>
              <a:chOff x="0" y="0"/>
              <a:chExt cx="1237784" cy="123744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237784" cy="1237446"/>
              </a:xfrm>
              <a:custGeom>
                <a:avLst/>
                <a:gdLst/>
                <a:ahLst/>
                <a:cxnLst/>
                <a:rect l="l" t="t" r="r" b="b"/>
                <a:pathLst>
                  <a:path w="1237784" h="1237446">
                    <a:moveTo>
                      <a:pt x="41183" y="0"/>
                    </a:moveTo>
                    <a:lnTo>
                      <a:pt x="1196601" y="0"/>
                    </a:lnTo>
                    <a:cubicBezTo>
                      <a:pt x="1219345" y="0"/>
                      <a:pt x="1237784" y="18438"/>
                      <a:pt x="1237784" y="41183"/>
                    </a:cubicBezTo>
                    <a:lnTo>
                      <a:pt x="1237784" y="1196263"/>
                    </a:lnTo>
                    <a:cubicBezTo>
                      <a:pt x="1237784" y="1219008"/>
                      <a:pt x="1219345" y="1237446"/>
                      <a:pt x="1196601" y="1237446"/>
                    </a:cubicBezTo>
                    <a:lnTo>
                      <a:pt x="41183" y="1237446"/>
                    </a:lnTo>
                    <a:cubicBezTo>
                      <a:pt x="18438" y="1237446"/>
                      <a:pt x="0" y="1219008"/>
                      <a:pt x="0" y="1196263"/>
                    </a:cubicBezTo>
                    <a:lnTo>
                      <a:pt x="0" y="41183"/>
                    </a:lnTo>
                    <a:cubicBezTo>
                      <a:pt x="0" y="18438"/>
                      <a:pt x="18438" y="0"/>
                      <a:pt x="41183" y="0"/>
                    </a:cubicBezTo>
                    <a:close/>
                  </a:path>
                </a:pathLst>
              </a:custGeom>
              <a:solidFill>
                <a:srgbClr val="C6E5B3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237784" cy="12660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419"/>
                  </a:lnSpc>
                </a:pPr>
                <a:r>
                  <a:rPr lang="en-US" sz="3399" b="1">
                    <a:solidFill>
                      <a:srgbClr val="000000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Optimal Balance: </a:t>
                </a:r>
              </a:p>
              <a:p>
                <a:pPr algn="ctr">
                  <a:lnSpc>
                    <a:spcPts val="4029"/>
                  </a:lnSpc>
                </a:pPr>
                <a:endParaRPr lang="en-US" sz="3399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endParaRPr>
              </a:p>
              <a:p>
                <a:pPr algn="ctr">
                  <a:lnSpc>
                    <a:spcPts val="4029"/>
                  </a:lnSpc>
                </a:pPr>
                <a:r>
                  <a:rPr lang="en-US" sz="3099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Balancing revenue with customer satisfaction</a:t>
                </a:r>
                <a:r>
                  <a:rPr lang="en-US" sz="3099" b="1">
                    <a:solidFill>
                      <a:srgbClr val="000000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.</a:t>
                </a:r>
              </a:p>
              <a:p>
                <a:pPr algn="ctr">
                  <a:lnSpc>
                    <a:spcPts val="3639"/>
                  </a:lnSpc>
                </a:pPr>
                <a:endParaRPr lang="en-US" sz="3099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endParaRPr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0" y="0"/>
              <a:ext cx="1208365" cy="1294885"/>
              <a:chOff x="0" y="0"/>
              <a:chExt cx="238689" cy="25578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238689" cy="255780"/>
              </a:xfrm>
              <a:custGeom>
                <a:avLst/>
                <a:gdLst/>
                <a:ahLst/>
                <a:cxnLst/>
                <a:rect l="l" t="t" r="r" b="b"/>
                <a:pathLst>
                  <a:path w="238689" h="255780">
                    <a:moveTo>
                      <a:pt x="119345" y="0"/>
                    </a:moveTo>
                    <a:lnTo>
                      <a:pt x="119345" y="0"/>
                    </a:lnTo>
                    <a:cubicBezTo>
                      <a:pt x="150997" y="0"/>
                      <a:pt x="181353" y="12574"/>
                      <a:pt x="203734" y="34955"/>
                    </a:cubicBezTo>
                    <a:cubicBezTo>
                      <a:pt x="226116" y="57337"/>
                      <a:pt x="238689" y="87692"/>
                      <a:pt x="238689" y="119345"/>
                    </a:cubicBezTo>
                    <a:lnTo>
                      <a:pt x="238689" y="136435"/>
                    </a:lnTo>
                    <a:cubicBezTo>
                      <a:pt x="238689" y="168087"/>
                      <a:pt x="226116" y="198443"/>
                      <a:pt x="203734" y="220825"/>
                    </a:cubicBezTo>
                    <a:cubicBezTo>
                      <a:pt x="181353" y="243206"/>
                      <a:pt x="150997" y="255780"/>
                      <a:pt x="119345" y="255780"/>
                    </a:cubicBezTo>
                    <a:lnTo>
                      <a:pt x="119345" y="255780"/>
                    </a:lnTo>
                    <a:cubicBezTo>
                      <a:pt x="87692" y="255780"/>
                      <a:pt x="57337" y="243206"/>
                      <a:pt x="34955" y="220825"/>
                    </a:cubicBezTo>
                    <a:cubicBezTo>
                      <a:pt x="12574" y="198443"/>
                      <a:pt x="0" y="168087"/>
                      <a:pt x="0" y="136435"/>
                    </a:cubicBezTo>
                    <a:lnTo>
                      <a:pt x="0" y="119345"/>
                    </a:lnTo>
                    <a:cubicBezTo>
                      <a:pt x="0" y="87692"/>
                      <a:pt x="12574" y="57337"/>
                      <a:pt x="34955" y="34955"/>
                    </a:cubicBezTo>
                    <a:cubicBezTo>
                      <a:pt x="57337" y="12574"/>
                      <a:pt x="87692" y="0"/>
                      <a:pt x="119345" y="0"/>
                    </a:cubicBezTo>
                    <a:close/>
                  </a:path>
                </a:pathLst>
              </a:custGeom>
              <a:solidFill>
                <a:srgbClr val="02023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28575"/>
                <a:ext cx="238689" cy="28435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289"/>
                  </a:lnSpc>
                </a:pPr>
                <a:r>
                  <a:rPr lang="en-US" sz="3299" b="1">
                    <a:solidFill>
                      <a:srgbClr val="FFFFFF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2</a:t>
                </a:r>
              </a:p>
            </p:txBody>
          </p:sp>
        </p:grpSp>
      </p:grpSp>
      <p:sp>
        <p:nvSpPr>
          <p:cNvPr id="35" name="TextBox 35"/>
          <p:cNvSpPr txBox="1"/>
          <p:nvPr/>
        </p:nvSpPr>
        <p:spPr>
          <a:xfrm>
            <a:off x="1026242" y="-199720"/>
            <a:ext cx="4480203" cy="182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9"/>
              </a:lnSpc>
              <a:spcBef>
                <a:spcPct val="0"/>
              </a:spcBef>
            </a:pPr>
            <a:endParaRPr lang="en-US" sz="5400" b="1" dirty="0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  <a:p>
            <a:pPr algn="ctr">
              <a:lnSpc>
                <a:spcPts val="7199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Introduction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07269" y="9024937"/>
            <a:ext cx="1398615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2800" i="1" dirty="0">
                <a:solidFill>
                  <a:srgbClr val="000000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*”</a:t>
            </a:r>
            <a:r>
              <a:rPr lang="en-US" sz="2800" b="1" i="1" dirty="0">
                <a:solidFill>
                  <a:srgbClr val="000000"/>
                </a:solidFill>
                <a:latin typeface="TT Norms Bold Italics"/>
                <a:ea typeface="TT Norms Bold Italics"/>
                <a:cs typeface="TT Norms Bold Italics"/>
                <a:sym typeface="TT Norms Bold Italics"/>
              </a:rPr>
              <a:t>no-show</a:t>
            </a:r>
            <a:r>
              <a:rPr lang="en-US" sz="2800" i="1" dirty="0">
                <a:solidFill>
                  <a:srgbClr val="000000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” refers to a customer who booked a reservation but failed to show up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56714" y="4428897"/>
            <a:ext cx="3441065" cy="5990352"/>
            <a:chOff x="0" y="0"/>
            <a:chExt cx="4588086" cy="7987136"/>
          </a:xfrm>
        </p:grpSpPr>
        <p:sp>
          <p:nvSpPr>
            <p:cNvPr id="3" name="Freeform 3"/>
            <p:cNvSpPr/>
            <p:nvPr/>
          </p:nvSpPr>
          <p:spPr>
            <a:xfrm rot="5400000">
              <a:off x="2302461" y="3415886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2302461" y="5701511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16836" y="5667839"/>
              <a:ext cx="2285625" cy="2319297"/>
            </a:xfrm>
            <a:custGeom>
              <a:avLst/>
              <a:gdLst/>
              <a:ahLst/>
              <a:cxnLst/>
              <a:rect l="l" t="t" r="r" b="b"/>
              <a:pathLst>
                <a:path w="2285625" h="2319297">
                  <a:moveTo>
                    <a:pt x="0" y="0"/>
                  </a:moveTo>
                  <a:lnTo>
                    <a:pt x="2285625" y="0"/>
                  </a:lnTo>
                  <a:lnTo>
                    <a:pt x="2285625" y="2319297"/>
                  </a:lnTo>
                  <a:lnTo>
                    <a:pt x="0" y="231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05667" b="-210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80968" y="2291582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3" y="0"/>
                  </a:lnTo>
                  <a:lnTo>
                    <a:pt x="1121493" y="1124304"/>
                  </a:lnTo>
                  <a:lnTo>
                    <a:pt x="0" y="1124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302461" y="0"/>
              <a:ext cx="2281899" cy="2281899"/>
            </a:xfrm>
            <a:custGeom>
              <a:avLst/>
              <a:gdLst/>
              <a:ahLst/>
              <a:cxnLst/>
              <a:rect l="l" t="t" r="r" b="b"/>
              <a:pathLst>
                <a:path w="2281899" h="2281899">
                  <a:moveTo>
                    <a:pt x="0" y="0"/>
                  </a:moveTo>
                  <a:lnTo>
                    <a:pt x="2281899" y="0"/>
                  </a:lnTo>
                  <a:lnTo>
                    <a:pt x="2281899" y="2281899"/>
                  </a:lnTo>
                  <a:lnTo>
                    <a:pt x="0" y="2281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341989" y="5143500"/>
          <a:ext cx="9658241" cy="4993194"/>
        </p:xfrm>
        <a:graphic>
          <a:graphicData uri="http://schemas.openxmlformats.org/drawingml/2006/table">
            <a:tbl>
              <a:tblPr/>
              <a:tblGrid>
                <a:gridCol w="3219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0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8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08486">
                <a:tc>
                  <a:txBody>
                    <a:bodyPr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No-Shows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Overbooking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619"/>
                        </a:lnSpc>
                        <a:defRPr/>
                      </a:pPr>
                      <a:r>
                        <a:rPr lang="en-US" sz="3299" b="1">
                          <a:solidFill>
                            <a:srgbClr val="000000"/>
                          </a:solidFill>
                          <a:latin typeface="TT Norms Bold"/>
                          <a:ea typeface="TT Norms Bold"/>
                          <a:cs typeface="TT Norms Bold"/>
                          <a:sym typeface="TT Norms Bold"/>
                        </a:rPr>
                        <a:t>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3095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Lost 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1613"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TT Norms"/>
                          <a:ea typeface="TT Norms"/>
                          <a:cs typeface="TT Norms"/>
                          <a:sym typeface="TT Norms"/>
                        </a:rPr>
                        <a:t>Denied boarding, compensation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028700" y="323850"/>
            <a:ext cx="1623060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657350"/>
            <a:ext cx="17259300" cy="453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6"/>
              </a:lnSpc>
              <a:spcBef>
                <a:spcPct val="0"/>
              </a:spcBef>
            </a:pPr>
            <a:r>
              <a:rPr lang="en-US" sz="3371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Current Scenario:</a:t>
            </a:r>
          </a:p>
          <a:p>
            <a:pPr marL="727953" lvl="1" indent="-363977" algn="l">
              <a:lnSpc>
                <a:spcPts val="4046"/>
              </a:lnSpc>
              <a:spcBef>
                <a:spcPct val="0"/>
              </a:spcBef>
              <a:buFont typeface="Arial"/>
              <a:buChar char="•"/>
            </a:pPr>
            <a:r>
              <a:rPr lang="en-US" sz="3371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Airlines struggle to predict no-show rates accurately.</a:t>
            </a:r>
          </a:p>
          <a:p>
            <a:pPr marL="727953" lvl="1" indent="-363977" algn="l">
              <a:lnSpc>
                <a:spcPts val="4046"/>
              </a:lnSpc>
              <a:spcBef>
                <a:spcPct val="0"/>
              </a:spcBef>
              <a:buFont typeface="Arial"/>
              <a:buChar char="•"/>
            </a:pPr>
            <a:r>
              <a:rPr lang="en-US" sz="3371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Overbooking often relies on historical averages without real-time adjustments.</a:t>
            </a:r>
          </a:p>
          <a:p>
            <a:pPr algn="l">
              <a:lnSpc>
                <a:spcPts val="4046"/>
              </a:lnSpc>
              <a:spcBef>
                <a:spcPct val="0"/>
              </a:spcBef>
            </a:pPr>
            <a:endParaRPr lang="en-US" sz="3371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4046"/>
              </a:lnSpc>
              <a:spcBef>
                <a:spcPct val="0"/>
              </a:spcBef>
            </a:pPr>
            <a:r>
              <a:rPr lang="en-US" sz="3371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Key Objective:</a:t>
            </a:r>
          </a:p>
          <a:p>
            <a:pPr marL="727953" lvl="1" indent="-363977" algn="l">
              <a:lnSpc>
                <a:spcPts val="4046"/>
              </a:lnSpc>
              <a:spcBef>
                <a:spcPct val="0"/>
              </a:spcBef>
              <a:buFont typeface="Arial"/>
              <a:buChar char="•"/>
            </a:pPr>
            <a:r>
              <a:rPr lang="en-US" sz="3371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To develop a data-driven approach using Bayesian inference and Monte Carlo methods.</a:t>
            </a:r>
          </a:p>
          <a:p>
            <a:pPr algn="l">
              <a:lnSpc>
                <a:spcPts val="4046"/>
              </a:lnSpc>
              <a:spcBef>
                <a:spcPct val="0"/>
              </a:spcBef>
            </a:pPr>
            <a:endParaRPr lang="en-US" sz="3371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4046"/>
              </a:lnSpc>
              <a:spcBef>
                <a:spcPct val="0"/>
              </a:spcBef>
            </a:pPr>
            <a:endParaRPr lang="en-US" sz="3371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57758" y="4756494"/>
            <a:ext cx="3441065" cy="5983090"/>
            <a:chOff x="0" y="0"/>
            <a:chExt cx="4588086" cy="7977453"/>
          </a:xfrm>
        </p:grpSpPr>
        <p:sp>
          <p:nvSpPr>
            <p:cNvPr id="3" name="Freeform 3"/>
            <p:cNvSpPr/>
            <p:nvPr/>
          </p:nvSpPr>
          <p:spPr>
            <a:xfrm rot="5400000">
              <a:off x="2302461" y="3406203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2302461" y="5691828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5400000">
              <a:off x="16836" y="5658156"/>
              <a:ext cx="2285625" cy="2319297"/>
            </a:xfrm>
            <a:custGeom>
              <a:avLst/>
              <a:gdLst/>
              <a:ahLst/>
              <a:cxnLst/>
              <a:rect l="l" t="t" r="r" b="b"/>
              <a:pathLst>
                <a:path w="2285625" h="2319297">
                  <a:moveTo>
                    <a:pt x="0" y="0"/>
                  </a:moveTo>
                  <a:lnTo>
                    <a:pt x="2285625" y="0"/>
                  </a:lnTo>
                  <a:lnTo>
                    <a:pt x="2285625" y="2319297"/>
                  </a:lnTo>
                  <a:lnTo>
                    <a:pt x="0" y="231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05667" b="-2100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80968" y="2281899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3" y="0"/>
                  </a:lnTo>
                  <a:lnTo>
                    <a:pt x="1121493" y="1124304"/>
                  </a:lnTo>
                  <a:lnTo>
                    <a:pt x="0" y="1124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071811" y="0"/>
              <a:ext cx="2281899" cy="2281899"/>
            </a:xfrm>
            <a:custGeom>
              <a:avLst/>
              <a:gdLst/>
              <a:ahLst/>
              <a:cxnLst/>
              <a:rect l="l" t="t" r="r" b="b"/>
              <a:pathLst>
                <a:path w="2281899" h="2281899">
                  <a:moveTo>
                    <a:pt x="0" y="0"/>
                  </a:moveTo>
                  <a:lnTo>
                    <a:pt x="2281898" y="0"/>
                  </a:lnTo>
                  <a:lnTo>
                    <a:pt x="2281898" y="2281899"/>
                  </a:lnTo>
                  <a:lnTo>
                    <a:pt x="0" y="2281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144000" y="5078596"/>
            <a:ext cx="7796072" cy="5208404"/>
          </a:xfrm>
          <a:custGeom>
            <a:avLst/>
            <a:gdLst/>
            <a:ahLst/>
            <a:cxnLst/>
            <a:rect l="l" t="t" r="r" b="b"/>
            <a:pathLst>
              <a:path w="7796072" h="5208404">
                <a:moveTo>
                  <a:pt x="0" y="0"/>
                </a:moveTo>
                <a:lnTo>
                  <a:pt x="7796072" y="0"/>
                </a:lnTo>
                <a:lnTo>
                  <a:pt x="7796072" y="5208404"/>
                </a:lnTo>
                <a:lnTo>
                  <a:pt x="0" y="52084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28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885825"/>
            <a:ext cx="1623060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Bayesian Framework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96753" y="2422994"/>
            <a:ext cx="8062547" cy="280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6"/>
              </a:lnSpc>
            </a:pPr>
            <a:r>
              <a:rPr lang="en-US" sz="3705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Bayesian Benefits:</a:t>
            </a:r>
          </a:p>
          <a:p>
            <a:pPr marL="799921" lvl="1" indent="-399960" algn="l">
              <a:lnSpc>
                <a:spcPts val="4446"/>
              </a:lnSpc>
              <a:buFont typeface="Arial"/>
              <a:buChar char="•"/>
            </a:pPr>
            <a:r>
              <a:rPr lang="en-US" sz="3705" i="1">
                <a:solidFill>
                  <a:srgbClr val="000000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Adaptability to new data.</a:t>
            </a:r>
          </a:p>
          <a:p>
            <a:pPr marL="799921" lvl="1" indent="-399960" algn="l">
              <a:lnSpc>
                <a:spcPts val="4446"/>
              </a:lnSpc>
              <a:buFont typeface="Arial"/>
              <a:buChar char="•"/>
            </a:pPr>
            <a:r>
              <a:rPr lang="en-US" sz="3705" i="1">
                <a:solidFill>
                  <a:srgbClr val="000000"/>
                </a:solidFill>
                <a:latin typeface="TT Norms Italics"/>
                <a:ea typeface="TT Norms Italics"/>
                <a:cs typeface="TT Norms Italics"/>
                <a:sym typeface="TT Norms Italics"/>
              </a:rPr>
              <a:t>Quantifies uncertainty in predictions.</a:t>
            </a:r>
          </a:p>
          <a:p>
            <a:pPr algn="l">
              <a:lnSpc>
                <a:spcPts val="4446"/>
              </a:lnSpc>
            </a:pPr>
            <a:endParaRPr lang="en-US" sz="3705" i="1">
              <a:solidFill>
                <a:srgbClr val="000000"/>
              </a:solidFill>
              <a:latin typeface="TT Norms Italics"/>
              <a:ea typeface="TT Norms Italics"/>
              <a:cs typeface="TT Norms Italics"/>
              <a:sym typeface="TT Norms Itali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2694813"/>
            <a:ext cx="6349557" cy="667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sz="34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Understanding Bayesian Inference:</a:t>
            </a:r>
          </a:p>
          <a:p>
            <a:pPr algn="l">
              <a:lnSpc>
                <a:spcPts val="4080"/>
              </a:lnSpc>
            </a:pPr>
            <a:r>
              <a:rPr lang="en-US" sz="34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Prior: </a:t>
            </a:r>
            <a:r>
              <a:rPr lang="en-US" sz="34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Historical knowledge about no-show rates.</a:t>
            </a:r>
          </a:p>
          <a:p>
            <a:pPr algn="l">
              <a:lnSpc>
                <a:spcPts val="4080"/>
              </a:lnSpc>
            </a:pPr>
            <a:endParaRPr lang="en-US" sz="34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4080"/>
              </a:lnSpc>
            </a:pPr>
            <a:r>
              <a:rPr lang="en-US" sz="34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Likelihood: </a:t>
            </a:r>
            <a:r>
              <a:rPr lang="en-US" sz="34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Current observations (e.g., recent booking trends).</a:t>
            </a:r>
          </a:p>
          <a:p>
            <a:pPr algn="l">
              <a:lnSpc>
                <a:spcPts val="4080"/>
              </a:lnSpc>
            </a:pPr>
            <a:endParaRPr lang="en-US" sz="34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4080"/>
              </a:lnSpc>
            </a:pPr>
            <a:r>
              <a:rPr lang="en-US" sz="34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Posterior: </a:t>
            </a:r>
            <a:r>
              <a:rPr lang="en-US" sz="34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Updated probability distribution based on prior and likelihood.</a:t>
            </a:r>
          </a:p>
          <a:p>
            <a:pPr algn="l">
              <a:lnSpc>
                <a:spcPts val="4080"/>
              </a:lnSpc>
            </a:pPr>
            <a:endParaRPr lang="en-US" sz="34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464" y="8886810"/>
            <a:ext cx="2675544" cy="1247873"/>
            <a:chOff x="0" y="0"/>
            <a:chExt cx="704670" cy="3286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4670" cy="328658"/>
            </a:xfrm>
            <a:custGeom>
              <a:avLst/>
              <a:gdLst/>
              <a:ahLst/>
              <a:cxnLst/>
              <a:rect l="l" t="t" r="r" b="b"/>
              <a:pathLst>
                <a:path w="704670" h="328658">
                  <a:moveTo>
                    <a:pt x="0" y="0"/>
                  </a:moveTo>
                  <a:lnTo>
                    <a:pt x="704670" y="0"/>
                  </a:lnTo>
                  <a:lnTo>
                    <a:pt x="704670" y="328658"/>
                  </a:lnTo>
                  <a:lnTo>
                    <a:pt x="0" y="3286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704670" cy="338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95706" y="1028700"/>
            <a:ext cx="6551701" cy="1152525"/>
            <a:chOff x="0" y="0"/>
            <a:chExt cx="1725551" cy="3035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5551" cy="303546"/>
            </a:xfrm>
            <a:custGeom>
              <a:avLst/>
              <a:gdLst/>
              <a:ahLst/>
              <a:cxnLst/>
              <a:rect l="l" t="t" r="r" b="b"/>
              <a:pathLst>
                <a:path w="1725551" h="303546">
                  <a:moveTo>
                    <a:pt x="29542" y="0"/>
                  </a:moveTo>
                  <a:lnTo>
                    <a:pt x="1696009" y="0"/>
                  </a:lnTo>
                  <a:cubicBezTo>
                    <a:pt x="1703844" y="0"/>
                    <a:pt x="1711358" y="3112"/>
                    <a:pt x="1716898" y="8653"/>
                  </a:cubicBezTo>
                  <a:cubicBezTo>
                    <a:pt x="1722438" y="14193"/>
                    <a:pt x="1725551" y="21707"/>
                    <a:pt x="1725551" y="29542"/>
                  </a:cubicBezTo>
                  <a:lnTo>
                    <a:pt x="1725551" y="274004"/>
                  </a:lnTo>
                  <a:cubicBezTo>
                    <a:pt x="1725551" y="290319"/>
                    <a:pt x="1712324" y="303546"/>
                    <a:pt x="1696009" y="303546"/>
                  </a:cubicBezTo>
                  <a:lnTo>
                    <a:pt x="29542" y="303546"/>
                  </a:lnTo>
                  <a:cubicBezTo>
                    <a:pt x="21707" y="303546"/>
                    <a:pt x="14193" y="300433"/>
                    <a:pt x="8653" y="294893"/>
                  </a:cubicBezTo>
                  <a:cubicBezTo>
                    <a:pt x="3112" y="289353"/>
                    <a:pt x="0" y="281839"/>
                    <a:pt x="0" y="274004"/>
                  </a:cubicBezTo>
                  <a:lnTo>
                    <a:pt x="0" y="29542"/>
                  </a:lnTo>
                  <a:cubicBezTo>
                    <a:pt x="0" y="13226"/>
                    <a:pt x="13226" y="0"/>
                    <a:pt x="29542" y="0"/>
                  </a:cubicBezTo>
                  <a:close/>
                </a:path>
              </a:pathLst>
            </a:custGeom>
            <a:solidFill>
              <a:srgbClr val="C6E5B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725551" cy="313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p(θ)=Gamma(α,β)</a:t>
              </a:r>
            </a:p>
            <a:p>
              <a:pPr algn="ctr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θ:  no-show rate</a:t>
              </a:r>
              <a:r>
                <a:rPr lang="en-US" sz="27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 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926875" y="4495491"/>
            <a:ext cx="3441065" cy="5990352"/>
            <a:chOff x="0" y="0"/>
            <a:chExt cx="4588086" cy="7987136"/>
          </a:xfrm>
        </p:grpSpPr>
        <p:sp>
          <p:nvSpPr>
            <p:cNvPr id="9" name="Freeform 9"/>
            <p:cNvSpPr/>
            <p:nvPr/>
          </p:nvSpPr>
          <p:spPr>
            <a:xfrm rot="5400000">
              <a:off x="2302461" y="3415886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10800000">
              <a:off x="2302461" y="5701511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-5400000">
              <a:off x="16836" y="5667839"/>
              <a:ext cx="2285625" cy="2319297"/>
            </a:xfrm>
            <a:custGeom>
              <a:avLst/>
              <a:gdLst/>
              <a:ahLst/>
              <a:cxnLst/>
              <a:rect l="l" t="t" r="r" b="b"/>
              <a:pathLst>
                <a:path w="2285625" h="2319297">
                  <a:moveTo>
                    <a:pt x="0" y="0"/>
                  </a:moveTo>
                  <a:lnTo>
                    <a:pt x="2285625" y="0"/>
                  </a:lnTo>
                  <a:lnTo>
                    <a:pt x="2285625" y="2319297"/>
                  </a:lnTo>
                  <a:lnTo>
                    <a:pt x="0" y="231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05667" b="-2100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180968" y="2291582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3" y="0"/>
                  </a:lnTo>
                  <a:lnTo>
                    <a:pt x="1121493" y="1124304"/>
                  </a:lnTo>
                  <a:lnTo>
                    <a:pt x="0" y="1124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302461" y="0"/>
              <a:ext cx="2281899" cy="2281899"/>
            </a:xfrm>
            <a:custGeom>
              <a:avLst/>
              <a:gdLst/>
              <a:ahLst/>
              <a:cxnLst/>
              <a:rect l="l" t="t" r="r" b="b"/>
              <a:pathLst>
                <a:path w="2281899" h="2281899">
                  <a:moveTo>
                    <a:pt x="0" y="0"/>
                  </a:moveTo>
                  <a:lnTo>
                    <a:pt x="2281899" y="0"/>
                  </a:lnTo>
                  <a:lnTo>
                    <a:pt x="2281899" y="2281899"/>
                  </a:lnTo>
                  <a:lnTo>
                    <a:pt x="0" y="2281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1095706" y="2270327"/>
            <a:ext cx="6551701" cy="8016673"/>
            <a:chOff x="0" y="0"/>
            <a:chExt cx="8735601" cy="1068889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735601" cy="10228137"/>
              <a:chOff x="0" y="0"/>
              <a:chExt cx="1725551" cy="202037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25551" cy="2020373"/>
              </a:xfrm>
              <a:custGeom>
                <a:avLst/>
                <a:gdLst/>
                <a:ahLst/>
                <a:cxnLst/>
                <a:rect l="l" t="t" r="r" b="b"/>
                <a:pathLst>
                  <a:path w="1725551" h="2020373">
                    <a:moveTo>
                      <a:pt x="38995" y="0"/>
                    </a:moveTo>
                    <a:lnTo>
                      <a:pt x="1686556" y="0"/>
                    </a:lnTo>
                    <a:cubicBezTo>
                      <a:pt x="1708092" y="0"/>
                      <a:pt x="1725551" y="17459"/>
                      <a:pt x="1725551" y="38995"/>
                    </a:cubicBezTo>
                    <a:lnTo>
                      <a:pt x="1725551" y="1981378"/>
                    </a:lnTo>
                    <a:cubicBezTo>
                      <a:pt x="1725551" y="2002914"/>
                      <a:pt x="1708092" y="2020373"/>
                      <a:pt x="1686556" y="2020373"/>
                    </a:cubicBezTo>
                    <a:lnTo>
                      <a:pt x="38995" y="2020373"/>
                    </a:lnTo>
                    <a:cubicBezTo>
                      <a:pt x="17459" y="2020373"/>
                      <a:pt x="0" y="2002914"/>
                      <a:pt x="0" y="1981378"/>
                    </a:cubicBezTo>
                    <a:lnTo>
                      <a:pt x="0" y="38995"/>
                    </a:lnTo>
                    <a:cubicBezTo>
                      <a:pt x="0" y="17459"/>
                      <a:pt x="17459" y="0"/>
                      <a:pt x="3899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9525"/>
                <a:ext cx="1725551" cy="20298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2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83545" y="328873"/>
              <a:ext cx="8452056" cy="10360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1. The Anderson-Darling (AD) test statistic supports the fit with a p-value of 0.185, indicating the Gamma distribution is an acceptable model for the given data.</a:t>
              </a:r>
            </a:p>
            <a:p>
              <a:pPr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endParaRP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 2. The parameters of the gamma distribution are represented as alpha (α) and beta (β): </a:t>
              </a:r>
            </a:p>
            <a:p>
              <a:pPr marL="582930" lvl="1" indent="-291465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Alpha (α): The shape parameter =1.803</a:t>
              </a:r>
            </a:p>
            <a:p>
              <a:pPr marL="582930" lvl="1" indent="-291465" algn="l">
                <a:lnSpc>
                  <a:spcPts val="3240"/>
                </a:lnSpc>
                <a:buFont typeface="Arial"/>
                <a:buChar char="•"/>
              </a:pPr>
              <a:r>
                <a:rPr lang="en-US" sz="2700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Beta (β): The rate parameter, which is the reciprocal of the scale parameter = 0.1099</a:t>
              </a:r>
            </a:p>
            <a:p>
              <a:pPr algn="l">
                <a:lnSpc>
                  <a:spcPts val="3240"/>
                </a:lnSpc>
              </a:pPr>
              <a:endParaRPr lang="en-US" sz="27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endParaRP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Solway"/>
                  <a:ea typeface="Solway"/>
                  <a:cs typeface="Solway"/>
                  <a:sym typeface="Solway"/>
                </a:rPr>
                <a:t>3.  From this, we can infer that the mode no-show rate is approximate to 0.05 and mean is 0.195270</a:t>
              </a:r>
            </a:p>
            <a:p>
              <a:pPr algn="ctr">
                <a:lnSpc>
                  <a:spcPts val="3120"/>
                </a:lnSpc>
                <a:spcBef>
                  <a:spcPct val="0"/>
                </a:spcBef>
              </a:pPr>
              <a:endParaRPr lang="en-US" sz="2700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774464" y="3095505"/>
            <a:ext cx="8110072" cy="4919402"/>
          </a:xfrm>
          <a:custGeom>
            <a:avLst/>
            <a:gdLst/>
            <a:ahLst/>
            <a:cxnLst/>
            <a:rect l="l" t="t" r="r" b="b"/>
            <a:pathLst>
              <a:path w="8110072" h="4919402">
                <a:moveTo>
                  <a:pt x="0" y="0"/>
                </a:moveTo>
                <a:lnTo>
                  <a:pt x="8110072" y="0"/>
                </a:lnTo>
                <a:lnTo>
                  <a:pt x="8110072" y="4919402"/>
                </a:lnTo>
                <a:lnTo>
                  <a:pt x="0" y="49194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000" r="-4551" b="-18360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121745"/>
            <a:ext cx="9215578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74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Prior Distribution</a:t>
            </a:r>
          </a:p>
          <a:p>
            <a:pPr algn="l">
              <a:lnSpc>
                <a:spcPts val="8880"/>
              </a:lnSpc>
            </a:pPr>
            <a:endParaRPr lang="en-US" sz="7499">
              <a:solidFill>
                <a:srgbClr val="000000"/>
              </a:solidFill>
              <a:latin typeface="Chunk Five"/>
              <a:ea typeface="Chunk Five"/>
              <a:cs typeface="Chunk Five"/>
              <a:sym typeface="Chunk Fiv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10573" y="8944009"/>
            <a:ext cx="2566667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19"/>
              </a:lnSpc>
            </a:pPr>
            <a:r>
              <a:rPr lang="en-US" sz="10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 Source:  Y. Huang1; D.A. Hanauer2</a:t>
            </a:r>
          </a:p>
          <a:p>
            <a:pPr algn="just">
              <a:lnSpc>
                <a:spcPts val="1319"/>
              </a:lnSpc>
            </a:pPr>
            <a:r>
              <a:rPr lang="en-US" sz="10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DOI:10.4338/ACI-2014-04-RA-0026</a:t>
            </a:r>
          </a:p>
          <a:p>
            <a:pPr algn="just">
              <a:lnSpc>
                <a:spcPts val="1319"/>
              </a:lnSpc>
            </a:pPr>
            <a:r>
              <a:rPr lang="en-US" sz="10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No-Show Predictive Model</a:t>
            </a:r>
          </a:p>
          <a:p>
            <a:pPr algn="just">
              <a:lnSpc>
                <a:spcPts val="1319"/>
              </a:lnSpc>
            </a:pPr>
            <a:r>
              <a:rPr lang="en-US" sz="10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 Development using Multiple Data</a:t>
            </a:r>
          </a:p>
          <a:p>
            <a:pPr algn="just">
              <a:lnSpc>
                <a:spcPts val="1319"/>
              </a:lnSpc>
            </a:pPr>
            <a:r>
              <a:rPr lang="en-US" sz="10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Sources for an Effective Overbooking</a:t>
            </a:r>
          </a:p>
          <a:p>
            <a:pPr algn="just">
              <a:lnSpc>
                <a:spcPts val="1319"/>
              </a:lnSpc>
            </a:pPr>
            <a:r>
              <a:rPr lang="en-US" sz="10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Approach</a:t>
            </a:r>
          </a:p>
          <a:p>
            <a:pPr algn="just">
              <a:lnSpc>
                <a:spcPts val="1319"/>
              </a:lnSpc>
              <a:spcBef>
                <a:spcPct val="0"/>
              </a:spcBef>
            </a:pPr>
            <a:endParaRPr lang="en-US" sz="1099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74464" y="1383807"/>
            <a:ext cx="1048802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Based on past 8 years of observed data, the following  shows the proability distribution of no-show rate.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6300"/>
            <a:ext cx="913655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Likelihood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926875" y="4495491"/>
            <a:ext cx="3441065" cy="5990352"/>
            <a:chOff x="0" y="0"/>
            <a:chExt cx="4588086" cy="7987136"/>
          </a:xfrm>
        </p:grpSpPr>
        <p:sp>
          <p:nvSpPr>
            <p:cNvPr id="4" name="Freeform 4"/>
            <p:cNvSpPr/>
            <p:nvPr/>
          </p:nvSpPr>
          <p:spPr>
            <a:xfrm rot="5400000">
              <a:off x="2302461" y="3415886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2302461" y="5701511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5400000">
              <a:off x="16836" y="5667839"/>
              <a:ext cx="2285625" cy="2319297"/>
            </a:xfrm>
            <a:custGeom>
              <a:avLst/>
              <a:gdLst/>
              <a:ahLst/>
              <a:cxnLst/>
              <a:rect l="l" t="t" r="r" b="b"/>
              <a:pathLst>
                <a:path w="2285625" h="2319297">
                  <a:moveTo>
                    <a:pt x="0" y="0"/>
                  </a:moveTo>
                  <a:lnTo>
                    <a:pt x="2285625" y="0"/>
                  </a:lnTo>
                  <a:lnTo>
                    <a:pt x="2285625" y="2319297"/>
                  </a:lnTo>
                  <a:lnTo>
                    <a:pt x="0" y="231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05667" b="-210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80968" y="2291582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3" y="0"/>
                  </a:lnTo>
                  <a:lnTo>
                    <a:pt x="1121493" y="1124304"/>
                  </a:lnTo>
                  <a:lnTo>
                    <a:pt x="0" y="1124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302461" y="0"/>
              <a:ext cx="2281899" cy="2281899"/>
            </a:xfrm>
            <a:custGeom>
              <a:avLst/>
              <a:gdLst/>
              <a:ahLst/>
              <a:cxnLst/>
              <a:rect l="l" t="t" r="r" b="b"/>
              <a:pathLst>
                <a:path w="2281899" h="2281899">
                  <a:moveTo>
                    <a:pt x="0" y="0"/>
                  </a:moveTo>
                  <a:lnTo>
                    <a:pt x="2281899" y="0"/>
                  </a:lnTo>
                  <a:lnTo>
                    <a:pt x="2281899" y="2281899"/>
                  </a:lnTo>
                  <a:lnTo>
                    <a:pt x="0" y="2281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103249" y="849589"/>
            <a:ext cx="6297032" cy="7814265"/>
            <a:chOff x="0" y="0"/>
            <a:chExt cx="2256594" cy="28003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56594" cy="2800307"/>
            </a:xfrm>
            <a:custGeom>
              <a:avLst/>
              <a:gdLst/>
              <a:ahLst/>
              <a:cxnLst/>
              <a:rect l="l" t="t" r="r" b="b"/>
              <a:pathLst>
                <a:path w="2256594" h="2800307">
                  <a:moveTo>
                    <a:pt x="40572" y="0"/>
                  </a:moveTo>
                  <a:lnTo>
                    <a:pt x="2216022" y="0"/>
                  </a:lnTo>
                  <a:cubicBezTo>
                    <a:pt x="2226783" y="0"/>
                    <a:pt x="2237102" y="4275"/>
                    <a:pt x="2244711" y="11883"/>
                  </a:cubicBezTo>
                  <a:cubicBezTo>
                    <a:pt x="2252320" y="19492"/>
                    <a:pt x="2256594" y="29812"/>
                    <a:pt x="2256594" y="40572"/>
                  </a:cubicBezTo>
                  <a:lnTo>
                    <a:pt x="2256594" y="2759735"/>
                  </a:lnTo>
                  <a:cubicBezTo>
                    <a:pt x="2256594" y="2770496"/>
                    <a:pt x="2252320" y="2780815"/>
                    <a:pt x="2244711" y="2788424"/>
                  </a:cubicBezTo>
                  <a:cubicBezTo>
                    <a:pt x="2237102" y="2796033"/>
                    <a:pt x="2226783" y="2800307"/>
                    <a:pt x="2216022" y="2800307"/>
                  </a:cubicBezTo>
                  <a:lnTo>
                    <a:pt x="40572" y="2800307"/>
                  </a:lnTo>
                  <a:cubicBezTo>
                    <a:pt x="29812" y="2800307"/>
                    <a:pt x="19492" y="2796033"/>
                    <a:pt x="11883" y="2788424"/>
                  </a:cubicBezTo>
                  <a:cubicBezTo>
                    <a:pt x="4275" y="2780815"/>
                    <a:pt x="0" y="2770496"/>
                    <a:pt x="0" y="2759735"/>
                  </a:cubicBezTo>
                  <a:lnTo>
                    <a:pt x="0" y="40572"/>
                  </a:lnTo>
                  <a:cubicBezTo>
                    <a:pt x="0" y="29812"/>
                    <a:pt x="4275" y="19492"/>
                    <a:pt x="11883" y="11883"/>
                  </a:cubicBezTo>
                  <a:cubicBezTo>
                    <a:pt x="19492" y="4275"/>
                    <a:pt x="29812" y="0"/>
                    <a:pt x="4057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256594" cy="2809832"/>
            </a:xfrm>
            <a:prstGeom prst="rect">
              <a:avLst/>
            </a:prstGeom>
          </p:spPr>
          <p:txBody>
            <a:bodyPr lIns="36889" tIns="36889" rIns="36889" bIns="36889" rtlCol="0" anchor="ctr"/>
            <a:lstStyle/>
            <a:p>
              <a:pPr algn="ctr">
                <a:lnSpc>
                  <a:spcPts val="311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195459" y="1019175"/>
            <a:ext cx="6063841" cy="7644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4"/>
              </a:lnSpc>
            </a:pPr>
            <a:r>
              <a:rPr lang="en-US" sz="2429" b="1">
                <a:solidFill>
                  <a:srgbClr val="020232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As there is a lack of real-world observations, we have simulated passenger showups using reasonable assumptions.</a:t>
            </a:r>
          </a:p>
          <a:p>
            <a:pPr algn="l">
              <a:lnSpc>
                <a:spcPts val="2914"/>
              </a:lnSpc>
            </a:pPr>
            <a:r>
              <a:rPr lang="en-US" sz="2429" b="1">
                <a:solidFill>
                  <a:srgbClr val="020232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 </a:t>
            </a:r>
          </a:p>
          <a:p>
            <a:pPr algn="ctr">
              <a:lnSpc>
                <a:spcPts val="2914"/>
              </a:lnSpc>
            </a:pPr>
            <a:r>
              <a:rPr lang="en-US" sz="2429" b="1">
                <a:solidFill>
                  <a:srgbClr val="000000"/>
                </a:solidFill>
                <a:latin typeface="Solway Bold"/>
                <a:ea typeface="Solway Bold"/>
                <a:cs typeface="Solway Bold"/>
                <a:sym typeface="Solway Bold"/>
              </a:rPr>
              <a:t>Parameters to Simulate Likelihood: </a:t>
            </a:r>
          </a:p>
          <a:p>
            <a:pPr marL="1048866" lvl="2" indent="-349622" algn="just">
              <a:lnSpc>
                <a:spcPts val="2914"/>
              </a:lnSpc>
              <a:buFont typeface="Arial"/>
              <a:buChar char="⚬"/>
            </a:pPr>
            <a:r>
              <a:rPr lang="en-US" sz="242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 Number of flights: n = 500 </a:t>
            </a:r>
          </a:p>
          <a:p>
            <a:pPr marL="1048866" lvl="2" indent="-349622" algn="just">
              <a:lnSpc>
                <a:spcPts val="2914"/>
              </a:lnSpc>
              <a:buFont typeface="Arial"/>
              <a:buChar char="⚬"/>
            </a:pPr>
            <a:r>
              <a:rPr lang="en-US" sz="242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 Tickets sold per flight: M = 400</a:t>
            </a:r>
          </a:p>
          <a:p>
            <a:pPr algn="just">
              <a:lnSpc>
                <a:spcPts val="2914"/>
              </a:lnSpc>
            </a:pPr>
            <a:r>
              <a:rPr lang="en-US" sz="242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  </a:t>
            </a:r>
            <a:r>
              <a:rPr lang="en-US" sz="2429" b="1">
                <a:solidFill>
                  <a:srgbClr val="000000"/>
                </a:solidFill>
                <a:latin typeface="Solway Bold"/>
                <a:ea typeface="Solway Bold"/>
                <a:cs typeface="Solway Bold"/>
                <a:sym typeface="Solway Bold"/>
              </a:rPr>
              <a:t>Simulation step:</a:t>
            </a:r>
          </a:p>
          <a:p>
            <a:pPr marL="1048866" lvl="2" indent="-349622" algn="l">
              <a:lnSpc>
                <a:spcPts val="2914"/>
              </a:lnSpc>
              <a:buFont typeface="Arial"/>
              <a:buChar char="⚬"/>
            </a:pPr>
            <a:r>
              <a:rPr lang="en-US" sz="242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Draw a no-show rate 𝑝 from the Gamma prior distribution.</a:t>
            </a:r>
          </a:p>
          <a:p>
            <a:pPr marL="1048866" lvl="2" indent="-349622" algn="l">
              <a:lnSpc>
                <a:spcPts val="2914"/>
              </a:lnSpc>
              <a:buFont typeface="Arial"/>
              <a:buChar char="⚬"/>
            </a:pPr>
            <a:r>
              <a:rPr lang="en-US" sz="242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Simulate the number of passengers who showed up using np.random.binomial (M, 1-p).</a:t>
            </a:r>
          </a:p>
          <a:p>
            <a:pPr marL="1048866" lvl="2" indent="-349622" algn="l">
              <a:lnSpc>
                <a:spcPts val="2914"/>
              </a:lnSpc>
              <a:buFont typeface="Arial"/>
              <a:buChar char="⚬"/>
            </a:pPr>
            <a:r>
              <a:rPr lang="en-US" sz="242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np.random.binomial()</a:t>
            </a:r>
            <a:r>
              <a:rPr lang="en-US" sz="2429" b="1">
                <a:solidFill>
                  <a:srgbClr val="000000"/>
                </a:solidFill>
                <a:latin typeface="Solway Bold"/>
                <a:ea typeface="Solway Bold"/>
                <a:cs typeface="Solway Bold"/>
                <a:sym typeface="Solway Bold"/>
              </a:rPr>
              <a:t> </a:t>
            </a:r>
            <a:r>
              <a:rPr lang="en-US" sz="2429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is a function in NumPy that generates random numbers from a binomial distribution.</a:t>
            </a:r>
          </a:p>
          <a:p>
            <a:pPr algn="l">
              <a:lnSpc>
                <a:spcPts val="2914"/>
              </a:lnSpc>
            </a:pPr>
            <a:endParaRPr lang="en-US" sz="2429">
              <a:solidFill>
                <a:srgbClr val="000000"/>
              </a:solidFill>
              <a:latin typeface="Solway"/>
              <a:ea typeface="Solway"/>
              <a:cs typeface="Solway"/>
              <a:sym typeface="Solway"/>
            </a:endParaRPr>
          </a:p>
          <a:p>
            <a:pPr algn="l">
              <a:lnSpc>
                <a:spcPts val="2535"/>
              </a:lnSpc>
            </a:pPr>
            <a:endParaRPr lang="en-US" sz="2429">
              <a:solidFill>
                <a:srgbClr val="000000"/>
              </a:solidFill>
              <a:latin typeface="Solway"/>
              <a:ea typeface="Solway"/>
              <a:cs typeface="Solway"/>
              <a:sym typeface="Solway"/>
            </a:endParaRPr>
          </a:p>
          <a:p>
            <a:pPr algn="l">
              <a:lnSpc>
                <a:spcPts val="2535"/>
              </a:lnSpc>
            </a:pPr>
            <a:r>
              <a:rPr lang="en-US" sz="2113">
                <a:solidFill>
                  <a:srgbClr val="000000"/>
                </a:solidFill>
                <a:latin typeface="Solway"/>
                <a:ea typeface="Solway"/>
                <a:cs typeface="Solway"/>
                <a:sym typeface="Solway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839200"/>
            <a:ext cx="940879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This provides synthetic likelihood data: the number of passengers who showed up for each flight.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2531" y="3971925"/>
            <a:ext cx="10108059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For each flight, the number of passengers showing up is modeled using a Binomial distribution:</a:t>
            </a:r>
          </a:p>
          <a:p>
            <a:pPr algn="l">
              <a:lnSpc>
                <a:spcPts val="3719"/>
              </a:lnSpc>
            </a:pPr>
            <a:endParaRPr lang="en-US" sz="3099" dirty="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                       </a:t>
            </a:r>
            <a:r>
              <a:rPr lang="en-US" sz="2799" b="1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X~ Binomial(M,1-p), (p = no-show rate)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2788" y="3798856"/>
            <a:ext cx="14399675" cy="5856476"/>
            <a:chOff x="0" y="0"/>
            <a:chExt cx="3846248" cy="1564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46248" cy="1564303"/>
            </a:xfrm>
            <a:custGeom>
              <a:avLst/>
              <a:gdLst/>
              <a:ahLst/>
              <a:cxnLst/>
              <a:rect l="l" t="t" r="r" b="b"/>
              <a:pathLst>
                <a:path w="3846248" h="1564303">
                  <a:moveTo>
                    <a:pt x="13441" y="0"/>
                  </a:moveTo>
                  <a:lnTo>
                    <a:pt x="3832807" y="0"/>
                  </a:lnTo>
                  <a:cubicBezTo>
                    <a:pt x="3840230" y="0"/>
                    <a:pt x="3846248" y="6018"/>
                    <a:pt x="3846248" y="13441"/>
                  </a:cubicBezTo>
                  <a:lnTo>
                    <a:pt x="3846248" y="1550862"/>
                  </a:lnTo>
                  <a:cubicBezTo>
                    <a:pt x="3846248" y="1558286"/>
                    <a:pt x="3840230" y="1564303"/>
                    <a:pt x="3832807" y="1564303"/>
                  </a:cubicBezTo>
                  <a:lnTo>
                    <a:pt x="13441" y="1564303"/>
                  </a:lnTo>
                  <a:cubicBezTo>
                    <a:pt x="6018" y="1564303"/>
                    <a:pt x="0" y="1558286"/>
                    <a:pt x="0" y="1550862"/>
                  </a:cubicBezTo>
                  <a:lnTo>
                    <a:pt x="0" y="13441"/>
                  </a:lnTo>
                  <a:cubicBezTo>
                    <a:pt x="0" y="6018"/>
                    <a:pt x="6018" y="0"/>
                    <a:pt x="134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3846248" cy="1573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33085" y="3951656"/>
            <a:ext cx="14348579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49"/>
              </a:lnSpc>
            </a:pPr>
            <a:r>
              <a:rPr lang="en-US" sz="2958" b="1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Likelihood P(data ∣ θ)</a:t>
            </a:r>
            <a:r>
              <a:rPr lang="en-US" sz="2958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 : The probability of observing the data given the parameter θ.</a:t>
            </a:r>
          </a:p>
          <a:p>
            <a:pPr algn="just">
              <a:lnSpc>
                <a:spcPts val="3549"/>
              </a:lnSpc>
            </a:pPr>
            <a:r>
              <a:rPr lang="en-US" sz="2958" b="1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Prior P(θ):</a:t>
            </a:r>
            <a:r>
              <a:rPr lang="en-US" sz="2958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 The prior belief about the parameter θ before observing the data.  </a:t>
            </a:r>
          </a:p>
          <a:p>
            <a:pPr algn="just">
              <a:lnSpc>
                <a:spcPts val="3549"/>
              </a:lnSpc>
              <a:spcBef>
                <a:spcPct val="0"/>
              </a:spcBef>
            </a:pPr>
            <a:r>
              <a:rPr lang="en-US" sz="2958" b="1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Posterior P(θ ∣ data)</a:t>
            </a:r>
            <a:r>
              <a:rPr lang="en-US" sz="2958" dirty="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: Updated belief about θ after incorporating the data.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49414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6299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Posterior Distribution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699" y="2411987"/>
            <a:ext cx="12463835" cy="629018"/>
            <a:chOff x="-1" y="-9525"/>
            <a:chExt cx="16618446" cy="838691"/>
          </a:xfrm>
        </p:grpSpPr>
        <p:sp>
          <p:nvSpPr>
            <p:cNvPr id="8" name="TextBox 8"/>
            <p:cNvSpPr txBox="1"/>
            <p:nvPr/>
          </p:nvSpPr>
          <p:spPr>
            <a:xfrm>
              <a:off x="-1" y="-9525"/>
              <a:ext cx="7391577" cy="8386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20"/>
                </a:lnSpc>
                <a:spcBef>
                  <a:spcPct val="0"/>
                </a:spcBef>
              </a:pPr>
              <a:r>
                <a:rPr lang="en-US" sz="4100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From </a:t>
              </a:r>
              <a:r>
                <a:rPr lang="en-US" sz="4100" dirty="0" err="1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Baye’s</a:t>
              </a:r>
              <a:r>
                <a:rPr lang="en-US" sz="4100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 Theorem 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391577" y="-9525"/>
              <a:ext cx="9226868" cy="835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20"/>
                </a:lnSpc>
                <a:spcBef>
                  <a:spcPct val="0"/>
                </a:spcBef>
              </a:pPr>
              <a:r>
                <a:rPr lang="en-US" sz="41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P(θ|data)  ∝  P(data|θ) .  P(θ 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10"/>
              <p:cNvSpPr txBox="1"/>
              <p:nvPr/>
            </p:nvSpPr>
            <p:spPr>
              <a:xfrm>
                <a:off x="1309728" y="5765444"/>
                <a:ext cx="14195291" cy="384720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000"/>
                  </a:lnSpc>
                </a:pPr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We have prior distribution as : P(θ)=</a:t>
                </a:r>
                <a:r>
                  <a:rPr lang="en-IN" sz="2800" b="1" dirty="0"/>
                  <a:t> Gamma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 =</a:t>
                </a:r>
              </a:p>
              <a:p>
                <a:pPr algn="l">
                  <a:lnSpc>
                    <a:spcPts val="3000"/>
                  </a:lnSpc>
                </a:pPr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                                                                            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                         </m:t>
                    </m:r>
                    <m:r>
                      <a:rPr lang="en-I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=1.803 ,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= 0.1099</a:t>
                </a:r>
              </a:p>
              <a:p>
                <a:pPr>
                  <a:lnSpc>
                    <a:spcPts val="3000"/>
                  </a:lnSpc>
                </a:pPr>
                <a:endParaRPr lang="en-US" sz="2500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endParaRPr>
              </a:p>
              <a:p>
                <a:pPr algn="l">
                  <a:lnSpc>
                    <a:spcPts val="3000"/>
                  </a:lnSpc>
                </a:pPr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Likelihood for each observed sample =  </a:t>
                </a:r>
                <a:r>
                  <a:rPr lang="en-US" sz="2500" b="1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L(</a:t>
                </a:r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T Norms"/>
                        <a:sym typeface="TT Norms"/>
                      </a:rPr>
                      <m:t>𝜽</m:t>
                    </m:r>
                    <m:r>
                      <a:rPr lang="en-IN" sz="25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T Norms"/>
                        <a:sym typeface="TT Norms"/>
                      </a:rPr>
                      <m:t>)</m:t>
                    </m:r>
                    <m:r>
                      <a:rPr lang="en-IN" sz="25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T Norms"/>
                        <a:sym typeface="TT Norms"/>
                      </a:rPr>
                      <m:t>=</m:t>
                    </m:r>
                  </m:oMath>
                </a14:m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 </a:t>
                </a:r>
                <a:r>
                  <a:rPr lang="en-US" sz="2500" b="1" dirty="0">
                    <a:solidFill>
                      <a:srgbClr val="000000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  <m:sSup>
                      <m:sSupPr>
                        <m:ctrlPr>
                          <a:rPr lang="pt-BR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IN" sz="28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pt-BR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endParaRPr lang="en-US" sz="2500" b="1" dirty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endParaRPr>
              </a:p>
              <a:p>
                <a:pPr algn="l">
                  <a:lnSpc>
                    <a:spcPts val="3000"/>
                  </a:lnSpc>
                </a:pPr>
                <a:r>
                  <a:rPr lang="en-US" sz="2500" b="1" dirty="0">
                    <a:solidFill>
                      <a:srgbClr val="000000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                                   </a:t>
                </a:r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T Norms Bold"/>
                        <a:sym typeface="TT Norms Bold"/>
                      </a:rPr>
                      <m:t>𝜽</m:t>
                    </m:r>
                  </m:oMath>
                </a14:m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 = no-show probability.</a:t>
                </a:r>
              </a:p>
              <a:p>
                <a:pPr algn="l">
                  <a:lnSpc>
                    <a:spcPts val="3000"/>
                  </a:lnSpc>
                </a:pPr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                                   </a:t>
                </a:r>
                <a:r>
                  <a:rPr lang="en-US" sz="2500" b="1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k</a:t>
                </a:r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 = no. of no-shows in that observed sample</a:t>
                </a:r>
              </a:p>
              <a:p>
                <a:pPr algn="l">
                  <a:lnSpc>
                    <a:spcPts val="3000"/>
                  </a:lnSpc>
                </a:pPr>
                <a:endParaRPr lang="en-US" sz="2500" dirty="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endParaRPr>
              </a:p>
              <a:p>
                <a:pPr algn="l">
                  <a:lnSpc>
                    <a:spcPts val="3000"/>
                  </a:lnSpc>
                  <a:spcBef>
                    <a:spcPct val="0"/>
                  </a:spcBef>
                </a:pPr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Using a gamma prior with a binomial likelihood, its is not analytically tractable. In such cases, monte </a:t>
                </a:r>
                <a:r>
                  <a:rPr lang="en-US" sz="2500" dirty="0" err="1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carlo</a:t>
                </a:r>
                <a:r>
                  <a:rPr lang="en-US" sz="2500" dirty="0">
                    <a:solidFill>
                      <a:srgbClr val="000000"/>
                    </a:solidFill>
                    <a:latin typeface="TT Norms"/>
                    <a:ea typeface="TT Norms"/>
                    <a:cs typeface="TT Norms"/>
                    <a:sym typeface="TT Norms"/>
                  </a:rPr>
                  <a:t> method is used for sampling the posterior.</a:t>
                </a:r>
              </a:p>
            </p:txBody>
          </p:sp>
        </mc:Choice>
        <mc:Fallback>
          <p:sp>
            <p:nvSpPr>
              <p:cNvPr id="10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28" y="5765444"/>
                <a:ext cx="14195291" cy="3847207"/>
              </a:xfrm>
              <a:prstGeom prst="rect">
                <a:avLst/>
              </a:prstGeom>
              <a:blipFill>
                <a:blip r:embed="rId2"/>
                <a:stretch>
                  <a:fillRect l="-1375" t="-3962" b="-39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1"/>
          <p:cNvGrpSpPr/>
          <p:nvPr/>
        </p:nvGrpSpPr>
        <p:grpSpPr>
          <a:xfrm>
            <a:off x="15926875" y="4495491"/>
            <a:ext cx="3441065" cy="5990352"/>
            <a:chOff x="0" y="0"/>
            <a:chExt cx="4588086" cy="7987136"/>
          </a:xfrm>
        </p:grpSpPr>
        <p:sp>
          <p:nvSpPr>
            <p:cNvPr id="12" name="Freeform 12"/>
            <p:cNvSpPr/>
            <p:nvPr/>
          </p:nvSpPr>
          <p:spPr>
            <a:xfrm rot="5400000">
              <a:off x="2302461" y="3415886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10800000">
              <a:off x="2302461" y="5701511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5400000">
              <a:off x="16836" y="5667839"/>
              <a:ext cx="2285625" cy="2319297"/>
            </a:xfrm>
            <a:custGeom>
              <a:avLst/>
              <a:gdLst/>
              <a:ahLst/>
              <a:cxnLst/>
              <a:rect l="l" t="t" r="r" b="b"/>
              <a:pathLst>
                <a:path w="2285625" h="2319297">
                  <a:moveTo>
                    <a:pt x="0" y="0"/>
                  </a:moveTo>
                  <a:lnTo>
                    <a:pt x="2285625" y="0"/>
                  </a:lnTo>
                  <a:lnTo>
                    <a:pt x="2285625" y="2319297"/>
                  </a:lnTo>
                  <a:lnTo>
                    <a:pt x="0" y="231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05667" b="-2100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80968" y="2291582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3" y="0"/>
                  </a:lnTo>
                  <a:lnTo>
                    <a:pt x="1121493" y="1124304"/>
                  </a:lnTo>
                  <a:lnTo>
                    <a:pt x="0" y="1124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302461" y="0"/>
              <a:ext cx="2281899" cy="2281899"/>
            </a:xfrm>
            <a:custGeom>
              <a:avLst/>
              <a:gdLst/>
              <a:ahLst/>
              <a:cxnLst/>
              <a:rect l="l" t="t" r="r" b="b"/>
              <a:pathLst>
                <a:path w="2281899" h="2281899">
                  <a:moveTo>
                    <a:pt x="0" y="0"/>
                  </a:moveTo>
                  <a:lnTo>
                    <a:pt x="2281899" y="0"/>
                  </a:lnTo>
                  <a:lnTo>
                    <a:pt x="2281899" y="2281899"/>
                  </a:lnTo>
                  <a:lnTo>
                    <a:pt x="0" y="2281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7834-01C8-3FE5-101F-86A1CF7E3FD1}"/>
                  </a:ext>
                </a:extLst>
              </p:cNvPr>
              <p:cNvSpPr txBox="1"/>
              <p:nvPr/>
            </p:nvSpPr>
            <p:spPr>
              <a:xfrm>
                <a:off x="8610600" y="5414875"/>
                <a:ext cx="3657600" cy="942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IN" sz="2800" b="1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p>
                              <m:r>
                                <a:rPr lang="en-I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I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IN" sz="2800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en-IN" sz="2800" b="1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I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p>
                          </m:sSup>
                        </m:num>
                        <m:den>
                          <m:r>
                            <a:rPr lang="en-IN" sz="2800" b="1" i="1">
                              <a:latin typeface="Cambria Math" panose="02040503050406030204" pitchFamily="18" charset="0"/>
                            </a:rPr>
                            <m:t>𝜞</m:t>
                          </m:r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800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7834-01C8-3FE5-101F-86A1CF7E3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5414875"/>
                <a:ext cx="3657600" cy="942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86E5209-1CA9-3A66-75B0-0E1FA61C9132}"/>
              </a:ext>
            </a:extLst>
          </p:cNvPr>
          <p:cNvSpPr txBox="1"/>
          <p:nvPr/>
        </p:nvSpPr>
        <p:spPr>
          <a:xfrm>
            <a:off x="6115182" y="6357762"/>
            <a:ext cx="569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85825"/>
            <a:ext cx="1623060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Monte Carlo Estimation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459402"/>
            <a:ext cx="11845350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What is Monte Carlo Simulation?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A computational technique for approximating outcomes by repeated random sampling.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Role in Bayesian Analysis: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Handles complex posterior distributions that cannot be computed analytically.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213109" y="6950122"/>
            <a:ext cx="14829495" cy="2492059"/>
            <a:chOff x="0" y="0"/>
            <a:chExt cx="19772660" cy="3322746"/>
          </a:xfrm>
        </p:grpSpPr>
        <p:sp>
          <p:nvSpPr>
            <p:cNvPr id="5" name="TextBox 5"/>
            <p:cNvSpPr txBox="1"/>
            <p:nvPr/>
          </p:nvSpPr>
          <p:spPr>
            <a:xfrm>
              <a:off x="0" y="1490771"/>
              <a:ext cx="5649028" cy="1050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Historical data from the prior distribution.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759867" y="1490771"/>
              <a:ext cx="5649028" cy="1571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Combine historical belifes with the likelihood to compute the posterior.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3139946" cy="927046"/>
              <a:chOff x="0" y="0"/>
              <a:chExt cx="1376495" cy="406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7649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76495" h="406400">
                    <a:moveTo>
                      <a:pt x="1173295" y="0"/>
                    </a:moveTo>
                    <a:cubicBezTo>
                      <a:pt x="1285519" y="0"/>
                      <a:pt x="1376495" y="90976"/>
                      <a:pt x="1376495" y="203200"/>
                    </a:cubicBezTo>
                    <a:cubicBezTo>
                      <a:pt x="1376495" y="315424"/>
                      <a:pt x="1285519" y="406400"/>
                      <a:pt x="117329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EEB55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1376495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000" b="1">
                    <a:solidFill>
                      <a:srgbClr val="020232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STEP 1</a:t>
                </a:r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6759867" y="0"/>
              <a:ext cx="3139946" cy="927046"/>
              <a:chOff x="0" y="0"/>
              <a:chExt cx="1376495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7649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76495" h="406400">
                    <a:moveTo>
                      <a:pt x="1173295" y="0"/>
                    </a:moveTo>
                    <a:cubicBezTo>
                      <a:pt x="1285519" y="0"/>
                      <a:pt x="1376495" y="90976"/>
                      <a:pt x="1376495" y="203200"/>
                    </a:cubicBezTo>
                    <a:cubicBezTo>
                      <a:pt x="1376495" y="315424"/>
                      <a:pt x="1285519" y="406400"/>
                      <a:pt x="117329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EEB55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376495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000" b="1">
                    <a:solidFill>
                      <a:srgbClr val="020232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STEP 2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4838858" y="0"/>
              <a:ext cx="3139946" cy="927046"/>
              <a:chOff x="0" y="0"/>
              <a:chExt cx="1376495" cy="4064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76495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76495" h="406400">
                    <a:moveTo>
                      <a:pt x="1173295" y="0"/>
                    </a:moveTo>
                    <a:cubicBezTo>
                      <a:pt x="1285519" y="0"/>
                      <a:pt x="1376495" y="90976"/>
                      <a:pt x="1376495" y="203200"/>
                    </a:cubicBezTo>
                    <a:cubicBezTo>
                      <a:pt x="1376495" y="315424"/>
                      <a:pt x="1285519" y="406400"/>
                      <a:pt x="1173295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EEB55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76495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00"/>
                  </a:lnSpc>
                </a:pPr>
                <a:r>
                  <a:rPr lang="en-US" sz="2000" b="1">
                    <a:solidFill>
                      <a:srgbClr val="020232"/>
                    </a:solidFill>
                    <a:latin typeface="TT Norms Bold"/>
                    <a:ea typeface="TT Norms Bold"/>
                    <a:cs typeface="TT Norms Bold"/>
                    <a:sym typeface="TT Norms Bold"/>
                  </a:rPr>
                  <a:t>STEP 3</a:t>
                </a: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4123632" y="1230421"/>
              <a:ext cx="5649028" cy="209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600">
                  <a:solidFill>
                    <a:srgbClr val="000000"/>
                  </a:solidFill>
                  <a:latin typeface="TT Norms"/>
                  <a:ea typeface="TT Norms"/>
                  <a:cs typeface="TT Norms"/>
                  <a:sym typeface="TT Norms"/>
                </a:rPr>
                <a:t>Use the posterior to estimate optimal booking limits.</a:t>
              </a:r>
            </a:p>
            <a:p>
              <a:pPr algn="l">
                <a:lnSpc>
                  <a:spcPts val="3120"/>
                </a:lnSpc>
              </a:pPr>
              <a:endParaRPr lang="en-US" sz="2600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13109" y="6097952"/>
            <a:ext cx="299418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 b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Process Steps 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538768" y="4296648"/>
            <a:ext cx="3441065" cy="5990352"/>
            <a:chOff x="0" y="0"/>
            <a:chExt cx="4588086" cy="7987136"/>
          </a:xfrm>
        </p:grpSpPr>
        <p:sp>
          <p:nvSpPr>
            <p:cNvPr id="19" name="Freeform 19"/>
            <p:cNvSpPr/>
            <p:nvPr/>
          </p:nvSpPr>
          <p:spPr>
            <a:xfrm rot="5400000">
              <a:off x="2302461" y="3415886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2302461" y="5701511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5400000">
              <a:off x="16836" y="5667839"/>
              <a:ext cx="2285625" cy="2319297"/>
            </a:xfrm>
            <a:custGeom>
              <a:avLst/>
              <a:gdLst/>
              <a:ahLst/>
              <a:cxnLst/>
              <a:rect l="l" t="t" r="r" b="b"/>
              <a:pathLst>
                <a:path w="2285625" h="2319297">
                  <a:moveTo>
                    <a:pt x="0" y="0"/>
                  </a:moveTo>
                  <a:lnTo>
                    <a:pt x="2285625" y="0"/>
                  </a:lnTo>
                  <a:lnTo>
                    <a:pt x="2285625" y="2319297"/>
                  </a:lnTo>
                  <a:lnTo>
                    <a:pt x="0" y="23192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05667" b="-2100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1180968" y="2291582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3" y="0"/>
                  </a:lnTo>
                  <a:lnTo>
                    <a:pt x="1121493" y="1124304"/>
                  </a:lnTo>
                  <a:lnTo>
                    <a:pt x="0" y="1124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2302461" y="0"/>
              <a:ext cx="2281899" cy="2281899"/>
            </a:xfrm>
            <a:custGeom>
              <a:avLst/>
              <a:gdLst/>
              <a:ahLst/>
              <a:cxnLst/>
              <a:rect l="l" t="t" r="r" b="b"/>
              <a:pathLst>
                <a:path w="2281899" h="2281899">
                  <a:moveTo>
                    <a:pt x="0" y="0"/>
                  </a:moveTo>
                  <a:lnTo>
                    <a:pt x="2281899" y="0"/>
                  </a:lnTo>
                  <a:lnTo>
                    <a:pt x="2281899" y="2281899"/>
                  </a:lnTo>
                  <a:lnTo>
                    <a:pt x="0" y="2281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94564" y="4724548"/>
            <a:ext cx="5132288" cy="5899283"/>
            <a:chOff x="0" y="0"/>
            <a:chExt cx="6843051" cy="7865711"/>
          </a:xfrm>
        </p:grpSpPr>
        <p:sp>
          <p:nvSpPr>
            <p:cNvPr id="3" name="Freeform 3"/>
            <p:cNvSpPr/>
            <p:nvPr/>
          </p:nvSpPr>
          <p:spPr>
            <a:xfrm rot="5400000">
              <a:off x="2278713" y="5580086"/>
              <a:ext cx="2285625" cy="2285625"/>
            </a:xfrm>
            <a:custGeom>
              <a:avLst/>
              <a:gdLst/>
              <a:ahLst/>
              <a:cxnLst/>
              <a:rect l="l" t="t" r="r" b="b"/>
              <a:pathLst>
                <a:path w="2285625" h="2285625">
                  <a:moveTo>
                    <a:pt x="0" y="0"/>
                  </a:moveTo>
                  <a:lnTo>
                    <a:pt x="2285625" y="0"/>
                  </a:lnTo>
                  <a:lnTo>
                    <a:pt x="2285625" y="2285625"/>
                  </a:lnTo>
                  <a:lnTo>
                    <a:pt x="0" y="2285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-10800000">
              <a:off x="4565207" y="1019561"/>
              <a:ext cx="2254439" cy="2279568"/>
            </a:xfrm>
            <a:custGeom>
              <a:avLst/>
              <a:gdLst/>
              <a:ahLst/>
              <a:cxnLst/>
              <a:rect l="l" t="t" r="r" b="b"/>
              <a:pathLst>
                <a:path w="2254439" h="2279568">
                  <a:moveTo>
                    <a:pt x="0" y="0"/>
                  </a:moveTo>
                  <a:lnTo>
                    <a:pt x="2254438" y="0"/>
                  </a:lnTo>
                  <a:lnTo>
                    <a:pt x="2254438" y="2279568"/>
                  </a:lnTo>
                  <a:lnTo>
                    <a:pt x="0" y="2279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102349" r="-563" b="-109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0800000">
              <a:off x="3344370" y="0"/>
              <a:ext cx="1121494" cy="1124304"/>
            </a:xfrm>
            <a:custGeom>
              <a:avLst/>
              <a:gdLst/>
              <a:ahLst/>
              <a:cxnLst/>
              <a:rect l="l" t="t" r="r" b="b"/>
              <a:pathLst>
                <a:path w="1121494" h="1124304">
                  <a:moveTo>
                    <a:pt x="0" y="0"/>
                  </a:moveTo>
                  <a:lnTo>
                    <a:pt x="1121494" y="0"/>
                  </a:lnTo>
                  <a:lnTo>
                    <a:pt x="1121494" y="1124304"/>
                  </a:lnTo>
                  <a:lnTo>
                    <a:pt x="0" y="11243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291693" y="3183989"/>
              <a:ext cx="2285625" cy="2291353"/>
            </a:xfrm>
            <a:custGeom>
              <a:avLst/>
              <a:gdLst/>
              <a:ahLst/>
              <a:cxnLst/>
              <a:rect l="l" t="t" r="r" b="b"/>
              <a:pathLst>
                <a:path w="2285625" h="2291353">
                  <a:moveTo>
                    <a:pt x="0" y="0"/>
                  </a:moveTo>
                  <a:lnTo>
                    <a:pt x="2285625" y="0"/>
                  </a:lnTo>
                  <a:lnTo>
                    <a:pt x="2285625" y="2291354"/>
                  </a:lnTo>
                  <a:lnTo>
                    <a:pt x="0" y="2291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5400000">
              <a:off x="3479396" y="4409163"/>
              <a:ext cx="4473689" cy="2253621"/>
            </a:xfrm>
            <a:custGeom>
              <a:avLst/>
              <a:gdLst/>
              <a:ahLst/>
              <a:cxnLst/>
              <a:rect l="l" t="t" r="r" b="b"/>
              <a:pathLst>
                <a:path w="4473689" h="2253621">
                  <a:moveTo>
                    <a:pt x="0" y="0"/>
                  </a:moveTo>
                  <a:lnTo>
                    <a:pt x="4473689" y="0"/>
                  </a:lnTo>
                  <a:lnTo>
                    <a:pt x="4473689" y="2253621"/>
                  </a:lnTo>
                  <a:lnTo>
                    <a:pt x="0" y="2253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10800000">
              <a:off x="0" y="1317103"/>
              <a:ext cx="2279582" cy="2279582"/>
            </a:xfrm>
            <a:custGeom>
              <a:avLst/>
              <a:gdLst/>
              <a:ahLst/>
              <a:cxnLst/>
              <a:rect l="l" t="t" r="r" b="b"/>
              <a:pathLst>
                <a:path w="2279582" h="2279582">
                  <a:moveTo>
                    <a:pt x="0" y="0"/>
                  </a:moveTo>
                  <a:lnTo>
                    <a:pt x="2279582" y="0"/>
                  </a:lnTo>
                  <a:lnTo>
                    <a:pt x="2279582" y="2279582"/>
                  </a:lnTo>
                  <a:lnTo>
                    <a:pt x="0" y="22795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438947" y="2417750"/>
            <a:ext cx="9950708" cy="6331138"/>
          </a:xfrm>
          <a:custGeom>
            <a:avLst/>
            <a:gdLst/>
            <a:ahLst/>
            <a:cxnLst/>
            <a:rect l="l" t="t" r="r" b="b"/>
            <a:pathLst>
              <a:path w="9950708" h="6331138">
                <a:moveTo>
                  <a:pt x="0" y="0"/>
                </a:moveTo>
                <a:lnTo>
                  <a:pt x="9950708" y="0"/>
                </a:lnTo>
                <a:lnTo>
                  <a:pt x="9950708" y="6331138"/>
                </a:lnTo>
                <a:lnTo>
                  <a:pt x="0" y="63311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979408" y="2417750"/>
            <a:ext cx="6481300" cy="5620745"/>
            <a:chOff x="0" y="0"/>
            <a:chExt cx="1707009" cy="14803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07009" cy="1480361"/>
            </a:xfrm>
            <a:custGeom>
              <a:avLst/>
              <a:gdLst/>
              <a:ahLst/>
              <a:cxnLst/>
              <a:rect l="l" t="t" r="r" b="b"/>
              <a:pathLst>
                <a:path w="1707009" h="1480361">
                  <a:moveTo>
                    <a:pt x="29863" y="0"/>
                  </a:moveTo>
                  <a:lnTo>
                    <a:pt x="1677147" y="0"/>
                  </a:lnTo>
                  <a:cubicBezTo>
                    <a:pt x="1685067" y="0"/>
                    <a:pt x="1692662" y="3146"/>
                    <a:pt x="1698263" y="8747"/>
                  </a:cubicBezTo>
                  <a:cubicBezTo>
                    <a:pt x="1703863" y="14347"/>
                    <a:pt x="1707009" y="21942"/>
                    <a:pt x="1707009" y="29863"/>
                  </a:cubicBezTo>
                  <a:lnTo>
                    <a:pt x="1707009" y="1450498"/>
                  </a:lnTo>
                  <a:cubicBezTo>
                    <a:pt x="1707009" y="1466991"/>
                    <a:pt x="1693639" y="1480361"/>
                    <a:pt x="1677147" y="1480361"/>
                  </a:cubicBezTo>
                  <a:lnTo>
                    <a:pt x="29863" y="1480361"/>
                  </a:lnTo>
                  <a:cubicBezTo>
                    <a:pt x="21942" y="1480361"/>
                    <a:pt x="14347" y="1477214"/>
                    <a:pt x="8747" y="1471614"/>
                  </a:cubicBezTo>
                  <a:cubicBezTo>
                    <a:pt x="3146" y="1466014"/>
                    <a:pt x="0" y="1458418"/>
                    <a:pt x="0" y="1450498"/>
                  </a:cubicBezTo>
                  <a:lnTo>
                    <a:pt x="0" y="29863"/>
                  </a:lnTo>
                  <a:cubicBezTo>
                    <a:pt x="0" y="21942"/>
                    <a:pt x="3146" y="14347"/>
                    <a:pt x="8747" y="8747"/>
                  </a:cubicBezTo>
                  <a:cubicBezTo>
                    <a:pt x="14347" y="3146"/>
                    <a:pt x="21942" y="0"/>
                    <a:pt x="29863" y="0"/>
                  </a:cubicBezTo>
                  <a:close/>
                </a:path>
              </a:pathLst>
            </a:custGeom>
            <a:solidFill>
              <a:srgbClr val="C6E5B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707009" cy="1489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6458" y="913186"/>
            <a:ext cx="6125659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400">
                <a:solidFill>
                  <a:srgbClr val="000000"/>
                </a:solidFill>
                <a:latin typeface="Chunk Five"/>
                <a:ea typeface="Chunk Five"/>
                <a:cs typeface="Chunk Five"/>
                <a:sym typeface="Chunk Five"/>
              </a:rPr>
              <a:t>Results 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80112" y="3001583"/>
            <a:ext cx="6279892" cy="350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9"/>
              </a:lnSpc>
            </a:pPr>
            <a:r>
              <a:rPr lang="en-US" sz="28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The red line represents the prior probability distribution of no-show rates.</a:t>
            </a:r>
          </a:p>
          <a:p>
            <a:pPr algn="just">
              <a:lnSpc>
                <a:spcPts val="3479"/>
              </a:lnSpc>
            </a:pPr>
            <a:endParaRPr lang="en-US" sz="2899">
              <a:solidFill>
                <a:srgbClr val="000000"/>
              </a:solidFill>
              <a:latin typeface="TT Norms"/>
              <a:ea typeface="TT Norms"/>
              <a:cs typeface="TT Norms"/>
              <a:sym typeface="TT Norms"/>
            </a:endParaRPr>
          </a:p>
          <a:p>
            <a:pPr algn="l">
              <a:lnSpc>
                <a:spcPts val="347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Every unique colour represents the posterior probability distribution of no-show rates after observing the corresponding data for each flight.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907</Words>
  <Application>Microsoft Office PowerPoint</Application>
  <PresentationFormat>Custom</PresentationFormat>
  <Paragraphs>128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Cambria Math</vt:lpstr>
      <vt:lpstr>TT Norms Bold</vt:lpstr>
      <vt:lpstr>Solway</vt:lpstr>
      <vt:lpstr>TT Norms Italics</vt:lpstr>
      <vt:lpstr>TT Norms Bold Italics</vt:lpstr>
      <vt:lpstr>Arial</vt:lpstr>
      <vt:lpstr>Chunk Five</vt:lpstr>
      <vt:lpstr>TT Norms</vt:lpstr>
      <vt:lpstr>Calibri</vt:lpstr>
      <vt:lpstr>Solway Bold</vt:lpstr>
      <vt:lpstr>Tex Gyre Bonum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Overbooking Optimization</dc:title>
  <dc:creator>SHAUNAK</dc:creator>
  <cp:lastModifiedBy>Shaunak Lende</cp:lastModifiedBy>
  <cp:revision>2</cp:revision>
  <dcterms:created xsi:type="dcterms:W3CDTF">2006-08-16T00:00:00Z</dcterms:created>
  <dcterms:modified xsi:type="dcterms:W3CDTF">2024-11-25T07:09:49Z</dcterms:modified>
  <dc:identifier>DAGXSM9P8-4</dc:identifier>
</cp:coreProperties>
</file>